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</p:sldMasterIdLst>
  <p:notesMasterIdLst>
    <p:notesMasterId r:id="rId38"/>
  </p:notesMasterIdLst>
  <p:sldIdLst>
    <p:sldId id="568" r:id="rId3"/>
    <p:sldId id="625" r:id="rId4"/>
    <p:sldId id="634" r:id="rId5"/>
    <p:sldId id="638" r:id="rId6"/>
    <p:sldId id="626" r:id="rId7"/>
    <p:sldId id="628" r:id="rId8"/>
    <p:sldId id="629" r:id="rId9"/>
    <p:sldId id="631" r:id="rId10"/>
    <p:sldId id="650" r:id="rId11"/>
    <p:sldId id="651" r:id="rId12"/>
    <p:sldId id="600" r:id="rId13"/>
    <p:sldId id="632" r:id="rId14"/>
    <p:sldId id="633" r:id="rId15"/>
    <p:sldId id="614" r:id="rId16"/>
    <p:sldId id="635" r:id="rId17"/>
    <p:sldId id="652" r:id="rId18"/>
    <p:sldId id="642" r:id="rId19"/>
    <p:sldId id="654" r:id="rId20"/>
    <p:sldId id="659" r:id="rId21"/>
    <p:sldId id="595" r:id="rId22"/>
    <p:sldId id="644" r:id="rId23"/>
    <p:sldId id="630" r:id="rId24"/>
    <p:sldId id="655" r:id="rId25"/>
    <p:sldId id="612" r:id="rId26"/>
    <p:sldId id="607" r:id="rId27"/>
    <p:sldId id="608" r:id="rId28"/>
    <p:sldId id="622" r:id="rId29"/>
    <p:sldId id="656" r:id="rId30"/>
    <p:sldId id="657" r:id="rId31"/>
    <p:sldId id="658" r:id="rId32"/>
    <p:sldId id="627" r:id="rId33"/>
    <p:sldId id="616" r:id="rId34"/>
    <p:sldId id="617" r:id="rId35"/>
    <p:sldId id="624" r:id="rId36"/>
    <p:sldId id="403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A8"/>
    <a:srgbClr val="FFFFCC"/>
    <a:srgbClr val="FF0000"/>
    <a:srgbClr val="009900"/>
    <a:srgbClr val="2646D0"/>
    <a:srgbClr val="9933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053" autoAdjust="0"/>
  </p:normalViewPr>
  <p:slideViewPr>
    <p:cSldViewPr>
      <p:cViewPr varScale="1">
        <p:scale>
          <a:sx n="107" d="100"/>
          <a:sy n="107" d="100"/>
        </p:scale>
        <p:origin x="169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E22A7-B229-4F8E-9B21-3B6D82FE8EEA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13A0D-6328-4883-A767-33D382F2DE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4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A0D-6328-4883-A767-33D382F2DE8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638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3A0D-6328-4883-A767-33D382F2DE8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50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3A0D-6328-4883-A767-33D382F2DE84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958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3A0D-6328-4883-A767-33D382F2DE84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958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3A0D-6328-4883-A767-33D382F2DE84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97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подложка_фон чистый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фон_чистый совсем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Vneurochnaya_deyatelnost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9F9E70D954B214AB4C3FBC447D19ED210FBAA2BE4579BEF9872D62EC1F5CD9648E965E3E3E73796F21EE971C8DEB5825AAD3C97833C659CMCK8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287002BAE95AC3FB1028D41B29C2081F2C504893014B18642AE6D8431E88BC3D5B156BC7D5FCFF21F8A839373564DD607FCE2FFE844137F1b5j0H" TargetMode="External"/><Relationship Id="rId2" Type="http://schemas.openxmlformats.org/officeDocument/2006/relationships/hyperlink" Target="consultantplus://offline/ref=287002BAE95AC3FB1028D41B29C2081F2C544E94014318642AE6D8431E88BC3D5B156BC7D5FCFF21F8A839373564DD607FCE2FFE844137F1b5j0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9F9E70D954B214AB4C3FBC447D19ED210FBAA2BE4579BEF9872D62EC1F5CD9648E965E3E3E73796F21EE971C8DEB5825AAD3C97833C659CMCK8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A6E536BE3EC625B27793AD46EA07F28B3F1E71EB2A9A2095E2DBED40FBDCC9D1C0FE0508F5BD0D19B79D1534FA7530F58472339C5F38C5178E0AA08DTAbCK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9F9E70D954B214AB4C3FBC447D19ED210FBAA2BE4579BEF9872D62EC1F5CD9648E965E3E3E73796F21EE971C8DEB5825AAD3C97833C659CMCK8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A6E536BE3EC625B27793AD46EA07F28B3F1E71EB2A9A2095E2DBED40FBDCC9D1C0FE0508F5BD0D19B79D1534FA7530F58472339C5F38C5178E0AA08DTAbCK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2E6497A907FED03DF654F50C335F9845DF29B5D6B96F309DC9AD61DD1FDEE3968AE33DD458C78821FC839FAB31BB899F49B4E50D5E3F5F3Z6h7H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48599087EBD0898B006B6A4EC43CA6A2AE938FA584EE92BD77FBB9FB53816AE443E9D4BE807477D3FACAF7B69501711915CC299075572013A5m1H" TargetMode="External"/><Relationship Id="rId2" Type="http://schemas.openxmlformats.org/officeDocument/2006/relationships/hyperlink" Target="consultantplus://offline/ref=48599087EBD0898B006B6A4EC43CA6A2AE9B8EA384EF92BD77FBB9FB53816AE443E9D4BE807477D2F3CAF7B69501711915CC299075572013A5m1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A6E536BE3EC625B27793AD46EA07F28B3F1E71EB2A9A2095E2DBED40FBDCC9D1C0FE0508F5BD0D19B79D1534FA7530F58472339C5F38C5178E0AA08DTAbCK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235655"/>
            <a:ext cx="712879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636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О взаимодействии органов управления образованием и Профсоюза как ресурсе для стабильного функционирования системы образования.</a:t>
            </a:r>
          </a:p>
          <a:p>
            <a:pPr algn="ctr"/>
            <a:r>
              <a:rPr lang="ru-RU" sz="3200" b="1" dirty="0">
                <a:solidFill>
                  <a:srgbClr val="3636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Актуальные вопросы оплаты труда.</a:t>
            </a:r>
          </a:p>
          <a:p>
            <a:pPr algn="ctr"/>
            <a:endParaRPr lang="ru-RU" sz="2800" b="1" dirty="0">
              <a:solidFill>
                <a:srgbClr val="3636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5561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г. Кушва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18 апреля 2023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02516" y="4221088"/>
            <a:ext cx="58579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kern="5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Трошкина Татьяна Евгеньевна,</a:t>
            </a:r>
          </a:p>
          <a:p>
            <a:pPr algn="r"/>
            <a:endParaRPr lang="ru-RU" sz="1600" b="1" kern="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600" b="1" kern="500" dirty="0">
                <a:solidFill>
                  <a:srgbClr val="3636A8"/>
                </a:solidFill>
                <a:latin typeface="Arial Narrow" pitchFamily="34" charset="0"/>
                <a:cs typeface="Arial" pitchFamily="34" charset="0"/>
              </a:rPr>
              <a:t>Председатель Свердловской областной организации Общероссийского Профсоюза образования</a:t>
            </a:r>
            <a:endParaRPr lang="ru-RU" sz="1600" b="1" i="1" kern="500" dirty="0">
              <a:solidFill>
                <a:srgbClr val="3636A8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41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9AA91-1E73-4A49-9298-7AAA98CE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ДОПОЛНИТЕЛЬНОЕ СОГЛАШЕНИЕ № 6 к Соглашению</a:t>
            </a:r>
            <a:br>
              <a:rPr lang="ru-RU" sz="18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Министерством образования и молодёжной политики Свердловской области и Свердловской областной организацией Профсоюза работников народного образования и науки Российской Федерации на 2021–2023 гг.</a:t>
            </a:r>
            <a:br>
              <a:rPr lang="ru-RU" sz="1800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6DBF7-9335-4C96-97DB-F9C9ABCEA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999" y="1844824"/>
            <a:ext cx="8552481" cy="4464496"/>
          </a:xfrm>
        </p:spPr>
        <p:txBody>
          <a:bodyPr/>
          <a:lstStyle/>
          <a:p>
            <a:pPr marL="0" indent="342900" algn="just">
              <a:buNone/>
            </a:pP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1.10. Соглашение дополнить Приложением № 18 следующего содержания:</a:t>
            </a:r>
            <a:endParaRPr lang="ru-RU" sz="17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buNone/>
            </a:pP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«Приложение № 18</a:t>
            </a:r>
            <a:endParaRPr lang="ru-RU" sz="17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ctr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Примерное положение о системе наставничества педагогических работников</a:t>
            </a:r>
            <a:endParaRPr lang="ru-RU" sz="17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ctr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в образовательной организации</a:t>
            </a:r>
            <a:endParaRPr lang="ru-RU" sz="17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 1. Общие положения</a:t>
            </a:r>
            <a:endParaRPr lang="ru-RU" sz="17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1.1. Настоящее Положение о системе наставничества педагогических работников в образовательной организации _______________ определяет цели, задачи, формы и порядок осуществления наставничества (далее </a:t>
            </a: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 Положение). Разработано</a:t>
            </a:r>
            <a:b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</a:b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в соответствии с нормативной правовой базой в сфере образования и наставничества.</a:t>
            </a:r>
            <a:endParaRPr lang="ru-RU" sz="17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buNone/>
            </a:pP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1.2. В Положении используются следующие понятия:</a:t>
            </a:r>
            <a:endParaRPr lang="ru-RU" sz="17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buNone/>
            </a:pP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Наставник </a:t>
            </a: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 педагогический работник, назначаемый ответственным за профессиональную и должностную адаптацию лица, в отношении которого осуществляется наставническая деятельность в образовательной организации.</a:t>
            </a:r>
            <a:endParaRPr lang="ru-RU" sz="17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buNone/>
            </a:pP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Наставляемый </a:t>
            </a: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 участник системы наставничества, который через взаимодействие с наставником и при его помощи и поддержке приобретает новый опыт, развивает необходимые навыки и компетенции, добивается предсказуемых результатов, преодолевая тем самым свои профессиональные затруднения.</a:t>
            </a:r>
            <a:endParaRPr lang="ru-RU" sz="17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08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97536-E1FE-9633-300F-C4A708644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489570"/>
            <a:ext cx="7416824" cy="1143000"/>
          </a:xfrm>
        </p:spPr>
        <p:txBody>
          <a:bodyPr anchor="ctr"/>
          <a:lstStyle/>
          <a:p>
            <a:r>
              <a:rPr lang="ru-RU" sz="26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Методологической основой системы наставничества является понимание наставничества как: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1B91D5-0DE5-FD32-38CA-96154ECE7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973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- </a:t>
            </a:r>
            <a:r>
              <a:rPr lang="ru-RU" sz="19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социального института</a:t>
            </a:r>
            <a:r>
              <a:rPr lang="ru-RU" sz="19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, обеспечивающего передачу социально значимого профессионального и </a:t>
            </a:r>
            <a:r>
              <a:rPr lang="ru-RU" sz="1900" b="0" i="0" u="sng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личностного опыта, системы смыслов и ценностей</a:t>
            </a:r>
            <a:r>
              <a:rPr lang="ru-RU" sz="1900" b="0" i="0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</a:t>
            </a:r>
            <a:r>
              <a:rPr lang="ru-RU" sz="19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новым поколениям педагогических работников;</a:t>
            </a:r>
          </a:p>
          <a:p>
            <a:pPr marL="0" indent="0" algn="just">
              <a:buNone/>
            </a:pPr>
            <a:r>
              <a:rPr lang="ru-RU" sz="19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- </a:t>
            </a:r>
            <a:r>
              <a:rPr lang="ru-RU" sz="19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элемента системы дополнительного профессионального образования </a:t>
            </a:r>
            <a:r>
              <a:rPr lang="ru-RU" sz="19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(подсистемы последипломного профессионального образования), которая обеспечивает непрерывное профессиональное образование педагогов в различных формах повышения их квалификации;</a:t>
            </a:r>
          </a:p>
          <a:p>
            <a:pPr marL="0" indent="0" algn="just">
              <a:buNone/>
            </a:pPr>
            <a:r>
              <a:rPr lang="ru-RU" sz="19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- </a:t>
            </a:r>
            <a:r>
              <a:rPr lang="ru-RU" sz="19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составной части методической работы образовательной организации </a:t>
            </a:r>
            <a:r>
              <a:rPr lang="ru-RU" sz="19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по совершенствованию педагогического мастерства работников, включающую работу с молодыми специалистами; деятельность по адаптации педагогических кадров в новой организации; работу с педагогическими кадрами при вхождении в новую должность; организацию работы с кадрами по итогам аттестации; обучение при введении новых технологий и инноваций; обмен опытом между членами педагогического коллектива.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22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9AA91-1E73-4A49-9298-7AAA98CE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ДОПОЛНИТЕЛЬНОЕ СОГЛАШЕНИЕ № 7 к Соглашению</a:t>
            </a:r>
            <a:br>
              <a:rPr lang="ru-RU" sz="18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Министерством образования и молодёжной политики Свердловской области и Свердловской областной организацией Профсоюза работников народного образования и науки Российской Федерации на 2021–2023 гг.</a:t>
            </a:r>
            <a:br>
              <a:rPr lang="ru-RU" sz="1800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6DBF7-9335-4C96-97DB-F9C9ABCEA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1844824"/>
            <a:ext cx="8640961" cy="44644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Пункт 3.2 дополнить подпунктом 3.2.18 следующего содержания:</a:t>
            </a:r>
          </a:p>
          <a:p>
            <a:pPr marL="0" indent="0" algn="just">
              <a:buNone/>
            </a:pP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«3.2.18. Стороны рекомендуют работодателям государственных организаций, реализующих образовательные программы спортивной направленности, устанавливать педагогическим работникам, участвующим в реализации этих программ, следующие основания для назначения стимулирующих выплат, учитывающие особенности порядка и условий оплаты труда тренеров-преподавателей (включая старших):</a:t>
            </a:r>
          </a:p>
          <a:p>
            <a:pPr marL="0" indent="0" algn="just">
              <a:buNone/>
            </a:pP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за качество выполняемых работ при наличии соответствующих званий к окладу (должностному окладу), ставке заработной платы:</a:t>
            </a:r>
          </a:p>
          <a:p>
            <a:pPr marL="0" marR="17145" indent="0" algn="just">
              <a:buNone/>
            </a:pP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кандидат в мастера спорта – не менее 10 %;</a:t>
            </a:r>
          </a:p>
          <a:p>
            <a:pPr marL="0" marR="17145" indent="0" algn="just">
              <a:buNone/>
            </a:pP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 спорта России, гроссмейстер России – не менее 10 %;</a:t>
            </a:r>
          </a:p>
          <a:p>
            <a:pPr marL="0" marR="17145" indent="0" algn="just">
              <a:buNone/>
            </a:pP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 спорта России международного класса – не менее 15 %;</a:t>
            </a:r>
          </a:p>
          <a:p>
            <a:pPr marL="0" marR="17145" indent="0" algn="just">
              <a:buNone/>
            </a:pP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 спорта России международного класса – призер всероссийских соревнований - не менее</a:t>
            </a:r>
          </a:p>
          <a:p>
            <a:pPr marL="0" marR="17145" indent="0" algn="just">
              <a:buNone/>
            </a:pP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20 %;</a:t>
            </a:r>
          </a:p>
          <a:p>
            <a:pPr marL="0" marR="17145" indent="0" algn="just">
              <a:buNone/>
            </a:pP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 спорта России международного класса – призер международных соревнований - не менее</a:t>
            </a:r>
          </a:p>
          <a:p>
            <a:pPr marL="0" marR="17145" indent="0" algn="just">
              <a:buNone/>
            </a:pP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30 %;</a:t>
            </a:r>
          </a:p>
          <a:p>
            <a:pPr marL="0" marR="17145" indent="0" algn="just">
              <a:buNone/>
            </a:pP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заслуженный мастер спорта России – не менее 30 %.</a:t>
            </a:r>
          </a:p>
        </p:txBody>
      </p:sp>
    </p:spTree>
    <p:extLst>
      <p:ext uri="{BB962C8B-B14F-4D97-AF65-F5344CB8AC3E}">
        <p14:creationId xmlns:p14="http://schemas.microsoft.com/office/powerpoint/2010/main" val="3551290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9AA91-1E73-4A49-9298-7AAA98CE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ДОПОЛНИТЕЛЬНОЕ СОГЛАШЕНИЕ № 7 к Соглашению</a:t>
            </a:r>
            <a:br>
              <a:rPr lang="ru-RU" sz="18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Министерством образования и молодёжной политики Свердловской области и Свердловской областной организацией Профсоюза работников народного образования и науки Российской Федерации на 2021–2023 гг.</a:t>
            </a:r>
            <a:br>
              <a:rPr lang="ru-RU" sz="1800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6DBF7-9335-4C96-97DB-F9C9ABCEA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1844824"/>
            <a:ext cx="8640961" cy="44644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solidFill>
                  <a:srgbClr val="3636A8"/>
                </a:solidFill>
                <a:effectLst/>
                <a:highlight>
                  <a:srgbClr val="FFFFCC"/>
                </a:highligh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принятии Положения об оплате труда государственных учреждений</a:t>
            </a:r>
            <a:br>
              <a:rPr lang="ru-RU" sz="1800" dirty="0">
                <a:solidFill>
                  <a:srgbClr val="3636A8"/>
                </a:solidFill>
                <a:effectLst/>
                <a:highlight>
                  <a:srgbClr val="FFFFCC"/>
                </a:highligh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636A8"/>
                </a:solidFill>
                <a:effectLst/>
                <a:highlight>
                  <a:srgbClr val="FFFFCC"/>
                </a:highligh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>
                <a:solidFill>
                  <a:srgbClr val="3636A8"/>
                </a:solidFill>
                <a:effectLst/>
                <a:highlight>
                  <a:srgbClr val="FFFFCC"/>
                </a:highligh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установлении конкретного размера стимулирующей выплаты слова «не менее» не применяются, утверждается конкретная величина стимулирующей выплаты</a:t>
            </a:r>
            <a:br>
              <a:rPr lang="ru-RU" sz="1800" b="1" dirty="0">
                <a:solidFill>
                  <a:srgbClr val="3636A8"/>
                </a:solidFill>
                <a:effectLst/>
                <a:highlight>
                  <a:srgbClr val="FFFFCC"/>
                </a:highligh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3636A8"/>
                </a:solidFill>
                <a:effectLst/>
                <a:highlight>
                  <a:srgbClr val="FFFFCC"/>
                </a:highligh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всех работников данных должностей</a:t>
            </a:r>
            <a:r>
              <a:rPr lang="ru-RU" sz="1800" dirty="0">
                <a:solidFill>
                  <a:srgbClr val="3636A8"/>
                </a:solidFill>
                <a:effectLst/>
                <a:highlight>
                  <a:srgbClr val="FFFFCC"/>
                </a:highligh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которая включается </a:t>
            </a:r>
            <a:r>
              <a:rPr lang="ru-RU" sz="1800" dirty="0">
                <a:solidFill>
                  <a:srgbClr val="3636A8"/>
                </a:solidFill>
                <a:effectLst/>
                <a:highlight>
                  <a:srgbClr val="FFFFCC"/>
                </a:highlight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трудовой договор с работником при наличии соответствующих условий. </a:t>
            </a:r>
            <a:endParaRPr lang="ru-RU" sz="1800" dirty="0">
              <a:solidFill>
                <a:srgbClr val="3636A8"/>
              </a:solidFill>
              <a:effectLst/>
              <a:highlight>
                <a:srgbClr val="FFFFCC"/>
              </a:highlight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3636A8"/>
                </a:solidFill>
                <a:effectLst/>
                <a:highlight>
                  <a:srgbClr val="FFFFCC"/>
                </a:highligh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выплат стимулирующего характера должен отвечать уставным задачам государственного учреждения, а также показателям эффективности работы государственного учреждения.</a:t>
            </a:r>
          </a:p>
          <a:p>
            <a:pPr marL="0" indent="0" algn="just">
              <a:buNone/>
            </a:pPr>
            <a:endParaRPr lang="ru-RU" sz="18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Графу вторую строк 6 и 7 Приложения № 6 дополнить следующими словами: «педагог дополнительного образования (при совпадении профиля кружка, секции, спортивной секции, направления дополнительной работы и профиля работы по основной должности)».</a:t>
            </a:r>
          </a:p>
          <a:p>
            <a:pPr marL="0" indent="0" algn="just">
              <a:buNone/>
            </a:pPr>
            <a:endParaRPr lang="ru-RU" sz="18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Изменение в Соглашение вступает в силу с даты подписания настоящего соглашения.</a:t>
            </a:r>
          </a:p>
          <a:p>
            <a:pPr marL="0" marR="17145" indent="0" algn="just">
              <a:buNone/>
            </a:pPr>
            <a:endParaRPr lang="ru-RU" sz="17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15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5CB8F-FF3B-4805-BC02-CAD0ECE8D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ru-RU" sz="2000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Закон Свердловской области от 09.12.2013 N 119-ОЗ</a:t>
            </a:r>
            <a:br>
              <a:rPr lang="ru-RU" sz="2000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2000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"О нормативах финансового обеспечения государственных гарантий реализации прав на получение общего … за счет субвенций, предоставляемых из областного бюджета"</a:t>
            </a:r>
            <a:br>
              <a:rPr lang="ru-RU" sz="2000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endParaRPr lang="ru-RU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A426E2-8BD0-4279-9813-DD27945B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5334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Статья 9. Базовые нормативы финансирования расходов на оплату труда педагогических работников муниципальных общеобразовательных организаций</a:t>
            </a:r>
          </a:p>
          <a:p>
            <a:pPr marL="0" indent="0" algn="just">
              <a:buNone/>
            </a:pPr>
            <a:endParaRPr lang="ru-RU" sz="1000" b="1" i="0" u="none" strike="noStrike" baseline="0" dirty="0">
              <a:solidFill>
                <a:srgbClr val="3636A8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9) </a:t>
            </a:r>
            <a:r>
              <a:rPr lang="ru-RU" sz="2000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3 459 рублей в год </a:t>
            </a: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на одного обучающегося, осваивающего дополнительные общеобразовательные программы и </a:t>
            </a:r>
            <a:r>
              <a:rPr lang="ru-RU" sz="20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программы курсов внеурочной деятельности </a:t>
            </a: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в муниципальной общеобразовательной организации, расположенной на территории города;</a:t>
            </a:r>
          </a:p>
          <a:p>
            <a:pPr marL="0" indent="0" algn="just">
              <a:buNone/>
            </a:pPr>
            <a:endParaRPr lang="ru-RU" sz="1000" b="0" i="0" u="none" strike="noStrike" baseline="0" dirty="0">
              <a:solidFill>
                <a:srgbClr val="3636A8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10) </a:t>
            </a:r>
            <a:r>
              <a:rPr lang="ru-RU" sz="2000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7 721 рубль в год </a:t>
            </a: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на одного обучающегося, осваивающего дополнительные общеобразовательные программы и </a:t>
            </a:r>
            <a:r>
              <a:rPr lang="ru-RU" sz="20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программы курсов внеурочной деятельности </a:t>
            </a: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в муниципальной общеобразовательной организации, расположенной на территории поселка городского типа либо сельского населенного пункта.</a:t>
            </a:r>
          </a:p>
        </p:txBody>
      </p:sp>
    </p:spTree>
    <p:extLst>
      <p:ext uri="{BB962C8B-B14F-4D97-AF65-F5344CB8AC3E}">
        <p14:creationId xmlns:p14="http://schemas.microsoft.com/office/powerpoint/2010/main" val="1140022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5F084-97E6-4B65-F77F-FF92B167C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332656"/>
            <a:ext cx="7283152" cy="1143000"/>
          </a:xfrm>
        </p:spPr>
        <p:txBody>
          <a:bodyPr/>
          <a:lstStyle/>
          <a:p>
            <a:r>
              <a:rPr lang="ru-RU" sz="32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Примерная основная образовательная программа среднего общего образования</a:t>
            </a:r>
            <a:br>
              <a:rPr lang="ru-RU" sz="32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13C29E-26D6-21A2-5A01-E552AE567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III.2. Примерный план внеурочной деятельности</a:t>
            </a:r>
          </a:p>
          <a:p>
            <a:pPr marL="0" indent="0" algn="just">
              <a:buNone/>
            </a:pPr>
            <a:endParaRPr lang="ru-RU" sz="1000" b="0" i="0" u="none" strike="noStrike" baseline="0" dirty="0">
              <a:solidFill>
                <a:srgbClr val="3636A8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0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План внеурочной деятельности является частью организационного раздела основной образовательной программы среднего общего образования </a:t>
            </a: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и представляет собой описание целостной системы функционирования образовательной организации в сфере внеурочной деятельности и включает:</a:t>
            </a:r>
          </a:p>
          <a:p>
            <a:pPr marL="0" indent="0" algn="just">
              <a:buNone/>
            </a:pP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- план организации </a:t>
            </a:r>
            <a:r>
              <a:rPr lang="ru-RU" sz="20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деятельности ученических сообществ </a:t>
            </a: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(групп старшеклассников), в том числе ученических классов, разновозрастных объединений по интересам, клубов; юношеских общественных объединений, организаций (в том числе и в рамках "Российского движения школьников");</a:t>
            </a:r>
          </a:p>
          <a:p>
            <a:pPr marL="0" indent="0" algn="just">
              <a:buNone/>
            </a:pP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- план реализации </a:t>
            </a:r>
            <a:r>
              <a:rPr lang="ru-RU" sz="20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курсов внеурочной деятельности </a:t>
            </a: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по выбору обучающихся (предметные кружки, факультативы, ученические научные общества, школьные олимпиады по предметам программы средней школы);</a:t>
            </a:r>
          </a:p>
          <a:p>
            <a:pPr marL="0" indent="0" algn="just">
              <a:buNone/>
            </a:pP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- план </a:t>
            </a:r>
            <a:r>
              <a:rPr lang="ru-RU" sz="20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воспитательных мероприятий</a:t>
            </a: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15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24DB7-C64F-4DDB-6DC6-BD230E94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ru-RU" sz="2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ВНЕУРОЧНАЯ ДЕЯТЕЛЬНОСТЬ</a:t>
            </a:r>
            <a:br>
              <a:rPr lang="ru-RU" sz="2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10 часов в неделю</a:t>
            </a:r>
            <a:br>
              <a:rPr lang="ru-RU" sz="2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US" sz="1600" i="0" u="none" strike="noStrike" baseline="0" dirty="0">
                <a:solidFill>
                  <a:srgbClr val="3636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hlinkClick r:id="rId2"/>
              </a:rPr>
              <a:t>https://edsoo.ru/Vneurochnaya_deyatelnost.htm</a:t>
            </a:r>
            <a:r>
              <a:rPr lang="ru-RU" sz="1600" i="0" u="none" strike="noStrike" baseline="0" dirty="0">
                <a:solidFill>
                  <a:srgbClr val="3636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endParaRPr lang="ru-RU" sz="1600" dirty="0">
              <a:solidFill>
                <a:srgbClr val="3636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97E2B150-E84A-3B7E-8281-01C0375EE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168863"/>
              </p:ext>
            </p:extLst>
          </p:nvPr>
        </p:nvGraphicFramePr>
        <p:xfrm>
          <a:off x="323528" y="1916832"/>
          <a:ext cx="864096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57">
                  <a:extLst>
                    <a:ext uri="{9D8B030D-6E8A-4147-A177-3AD203B41FA5}">
                      <a16:colId xmlns:a16="http://schemas.microsoft.com/office/drawing/2014/main" val="3896732701"/>
                    </a:ext>
                  </a:extLst>
                </a:gridCol>
                <a:gridCol w="7769603">
                  <a:extLst>
                    <a:ext uri="{9D8B030D-6E8A-4147-A177-3AD203B41FA5}">
                      <a16:colId xmlns:a16="http://schemas.microsoft.com/office/drawing/2014/main" val="4016635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 час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«Разговоры о важном» </a:t>
                      </a:r>
                      <a:r>
                        <a:rPr lang="ru-RU" sz="20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(цикл внеурочных занятий для обучающихся 1-2,3-4,5-7,8-9,10-11 классов)</a:t>
                      </a:r>
                      <a:endParaRPr lang="ru-RU" sz="20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915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3 часа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Дополнительное изучение учебных предметов </a:t>
                      </a:r>
                      <a:endParaRPr lang="ru-RU" sz="2000" b="0" i="0" u="none" strike="noStrike" kern="1200" baseline="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(углубленное изучение учебных предметов, организация учебно-исследовательской и проектной деятельности, модули по краеведению и др.)</a:t>
                      </a:r>
                      <a:endParaRPr lang="ru-RU" sz="20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54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 час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Формирование функциональной грамотности</a:t>
                      </a:r>
                      <a:endParaRPr lang="ru-RU" sz="20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75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 час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Профориентационная работа/ предпринимательство/финансовая грамотность</a:t>
                      </a:r>
                      <a:endParaRPr lang="ru-RU" sz="20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935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 часа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Развитие личности и самореализация обучающихся </a:t>
                      </a:r>
                      <a:endParaRPr lang="ru-RU" sz="2000" b="0" i="0" u="none" strike="noStrike" kern="1200" baseline="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(занятия в хоре, школьном театре, участие в спортивных мероприятиях и др.)</a:t>
                      </a:r>
                      <a:endParaRPr lang="ru-RU" sz="20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545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 часа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Комплекс воспитательных мероприятий</a:t>
                      </a:r>
                      <a:r>
                        <a:rPr lang="ru-RU" sz="20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деятельность ученических сообществ, педагогическая поддержка обучающихся и обеспечение их благополучия в пространстве школе</a:t>
                      </a:r>
                      <a:endParaRPr lang="ru-RU" sz="20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086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61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D59C6-CAA2-4ADA-120A-1EBC69756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548680"/>
            <a:ext cx="6552728" cy="114300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Оформление трудовых отношений с работниками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2D42B9-9105-AB6C-8630-FE94D2CB3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3636A8"/>
                </a:solidFill>
                <a:latin typeface="Arial Narrow" panose="020B0606020202030204" pitchFamily="34" charset="0"/>
              </a:rPr>
              <a:t>1. </a:t>
            </a:r>
            <a:r>
              <a:rPr lang="ru-RU" sz="20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План внеурочной деятельности является частью организационного раздела основной образовательной программы среднего общего образования </a:t>
            </a: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и представляет собой описание целостной системы функционирования образовательной организации в сфере внеурочной деятельности. </a:t>
            </a:r>
            <a:r>
              <a:rPr lang="ru-RU" sz="20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Внеурочная деятельность планируется в часах.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3636A8"/>
                </a:solidFill>
                <a:latin typeface="Arial Narrow" panose="020B0606020202030204" pitchFamily="34" charset="0"/>
              </a:rPr>
              <a:t>2. При установлении педагогам часов учебной нагрузки на очередной учебный год </a:t>
            </a:r>
            <a:r>
              <a:rPr lang="ru-RU" sz="2000" b="1" dirty="0">
                <a:solidFill>
                  <a:srgbClr val="3636A8"/>
                </a:solidFill>
                <a:latin typeface="Arial Narrow" panose="020B0606020202030204" pitchFamily="34" charset="0"/>
              </a:rPr>
              <a:t>часы внеурочной деятельности вносятся в тарификацию на основании подписанного с работником трудового договора </a:t>
            </a:r>
            <a:r>
              <a:rPr lang="ru-RU" sz="2000" dirty="0">
                <a:solidFill>
                  <a:srgbClr val="3636A8"/>
                </a:solidFill>
                <a:latin typeface="Arial Narrow" panose="020B0606020202030204" pitchFamily="34" charset="0"/>
              </a:rPr>
              <a:t>(дополнительного соглашения к нему).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3636A8"/>
                </a:solidFill>
                <a:latin typeface="Arial Narrow" panose="020B0606020202030204" pitchFamily="34" charset="0"/>
              </a:rPr>
              <a:t>3. При определении права работника на установление ему досрочной страховой пенсии по старости </a:t>
            </a:r>
            <a:r>
              <a:rPr lang="ru-RU" sz="2000" b="1" dirty="0">
                <a:solidFill>
                  <a:srgbClr val="3636A8"/>
                </a:solidFill>
                <a:latin typeface="Arial Narrow" panose="020B0606020202030204" pitchFamily="34" charset="0"/>
              </a:rPr>
              <a:t>часы внеурочной деятельности учитываются как часы педагогической нагрузки при оценке объема выполняемой педагогическим работником педагогической работы </a:t>
            </a:r>
            <a:r>
              <a:rPr lang="ru-RU" sz="2000" dirty="0">
                <a:solidFill>
                  <a:srgbClr val="3636A8"/>
                </a:solidFill>
                <a:latin typeface="Arial Narrow" panose="020B0606020202030204" pitchFamily="34" charset="0"/>
              </a:rPr>
              <a:t>(в соответствии с занимаемой им должностью).</a:t>
            </a:r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08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0F8E1-92DF-4E50-A231-4603D611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415205"/>
            <a:ext cx="6995120" cy="1143000"/>
          </a:xfrm>
        </p:spPr>
        <p:txBody>
          <a:bodyPr/>
          <a:lstStyle/>
          <a:p>
            <a:r>
              <a:rPr lang="ru-RU" sz="2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Трудовой кодекс Российской Федерации</a:t>
            </a:r>
            <a:br>
              <a:rPr lang="ru-RU" sz="2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Статья 135. Установление заработной платы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A9A300-15E6-4301-9054-C5158F27E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1772816"/>
            <a:ext cx="856895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Заработная плата работнику устанавливается трудовым договором в соответствии с действующими у данного работодателя системами оплаты труда.</a:t>
            </a:r>
          </a:p>
          <a:p>
            <a:pPr marL="0" indent="0" algn="just">
              <a:buNone/>
            </a:pP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Системы оплаты труда, включая размеры тарифных ставок, окладов (должностных окладов), доплат и надбавок компенсационного характера, в том числе за работу в условиях, отклоняющихся от нормальных, системы доплат и надбавок стимулирующего характера и системы премирования, устанавливаются </a:t>
            </a:r>
            <a:r>
              <a:rPr lang="ru-RU" sz="2000" b="0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коллективными договорами, соглашениями, локальными нормативными актами в соответствии с трудовым законодательством и </a:t>
            </a:r>
            <a:r>
              <a:rPr lang="ru-RU" sz="2000" b="0" i="0" u="sng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иными нормативными правовыми актами, содержащими нормы трудового права</a:t>
            </a:r>
            <a:r>
              <a:rPr lang="ru-RU" sz="2000" b="0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Условия оплаты труда, определенные трудовым договором, не могут быть ухудшены по сравнению с установленными трудовым законодательством и иными нормативными правовыми актами, содержащими нормы трудового права, коллективным договором, соглашениями, локальными нормативными актами.</a:t>
            </a:r>
          </a:p>
          <a:p>
            <a:pPr algn="just"/>
            <a:endParaRPr lang="ru-RU" sz="1800" b="1" i="0" u="none" strike="noStrike" baseline="0" dirty="0">
              <a:solidFill>
                <a:srgbClr val="0000FF"/>
              </a:solidFill>
              <a:latin typeface="Times New Roman" panose="02020603050405020304" pitchFamily="18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749414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9DA7B-1584-CCAA-6677-BF9079D3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314072"/>
            <a:ext cx="7560840" cy="1498178"/>
          </a:xfrm>
        </p:spPr>
        <p:txBody>
          <a:bodyPr/>
          <a:lstStyle/>
          <a:p>
            <a:r>
              <a:rPr lang="ru-RU" sz="1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Постановление Правительства Свердловской области от 12.10.2016 N 708-ПП</a:t>
            </a:r>
            <a:br>
              <a:rPr lang="ru-RU" sz="1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1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«Об оплате труда работников государственных организаций Свердловской области, в отношении которых функции и полномочия учредителя осуществляются Министерством образования и молодежной политики Свердловской области»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515431-C7C5-C612-7496-7EF04372A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4" y="1916832"/>
            <a:ext cx="8609456" cy="4281339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6. Оплата труда работников государственной организации устанавливается с учетом: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1) ЕТКС;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2) номенклатуры должностей;</a:t>
            </a:r>
            <a:endParaRPr lang="ru-RU" sz="1800" b="0" i="0" u="none" strike="noStrike" baseline="0" dirty="0">
              <a:solidFill>
                <a:srgbClr val="3636A8"/>
              </a:solidFill>
              <a:latin typeface="Arial Narrow" panose="020B0606020202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3) ЕКС или профессиональных стандартов;</a:t>
            </a:r>
            <a:endParaRPr lang="ru-RU" sz="1800" b="0" i="0" u="none" strike="noStrike" baseline="0" dirty="0">
              <a:solidFill>
                <a:srgbClr val="3636A8"/>
              </a:solidFill>
              <a:latin typeface="Arial Narrow" panose="020B0606020202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4) государственных гарантий по оплате труда, предусмотренных трудовым законодательством;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5) профессиональных квалификационных групп;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6) перечня видов выплат компенсационного характера;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7) перечня видов выплат стимулирующего характера;</a:t>
            </a:r>
          </a:p>
          <a:p>
            <a:pPr marL="0" indent="0" algn="just">
              <a:buNone/>
            </a:pPr>
            <a:r>
              <a:rPr lang="ru-RU" sz="18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8) единых рекомендаций Российской трехсторонней комиссии по регулированию социально-трудовых отношений по установлению на федеральном, региональном и местном уровнях оплаты труда работников государственных и муниципальных организаций;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9) мнения выборного органа первичной профсоюзной организации или при его отсутствии иного представительного органа работников государственной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3138644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633C4-67E4-4888-9AFD-70BDB254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Значимые итоги - 2022: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615D0C-38D2-4E75-BE41-FCCE62AC5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rgbClr val="3636A8"/>
                </a:solidFill>
                <a:latin typeface="Arial Narrow" panose="020B0606020202030204" pitchFamily="34" charset="0"/>
              </a:rPr>
              <a:t>Вступили в Профсоюз 18 493 человека (на 2 823 больше, чем в 2021 г.) 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2022 года подписаны </a:t>
            </a:r>
            <a:r>
              <a:rPr lang="ru-RU" sz="1800" dirty="0">
                <a:solidFill>
                  <a:srgbClr val="3636A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Соглашения о внесении изменений в Соглашение между Министерством образования и молодёжной политики Свердловской области и Свердловской областной организацией Профсоюза работников народного образования и науки Российской Федерации на 2021–2023 годы.</a:t>
            </a:r>
            <a:endParaRPr lang="ru-RU" sz="18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Подготовлено 3 совместных письма Министерства образования и молодежной политики Свердловской области и Свердловской областной организации Профсоюза.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rgbClr val="3636A8"/>
                </a:solidFill>
                <a:latin typeface="Arial Narrow" panose="020B0606020202030204" pitchFamily="34" charset="0"/>
              </a:rPr>
              <a:t>Весенние и осенние школы молодых педагогов охватили свыше 500 участников.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V </a:t>
            </a: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«Зимняя школа молодого педагога Свердловской области» собрала 98 молодых педагогов и наставников из 43 территориальных организаций Профсоюза и 14 представителей педагогических колледжей.</a:t>
            </a:r>
            <a:endParaRPr lang="ru-RU" sz="18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rgbClr val="3636A8"/>
                </a:solidFill>
                <a:latin typeface="Arial Narrow" panose="020B0606020202030204" pitchFamily="34" charset="0"/>
              </a:rPr>
              <a:t>В обучающих окружных семинарах приняли участие свыше 2 700 человек из 52 ТО</a:t>
            </a:r>
            <a:endParaRPr lang="ru-RU" sz="18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С участием представителей 53 территориальных организаций была проведена оценка готовности к новому учебному году 1 989 образовательных организаций.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b="1" dirty="0">
                <a:solidFill>
                  <a:srgbClr val="3636A8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Экономическая эффективность проверок трудового законодательства составила более 500 миллионов рублей!</a:t>
            </a:r>
            <a:endParaRPr lang="ru-RU" sz="1800" b="1" dirty="0">
              <a:solidFill>
                <a:srgbClr val="3636A8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EA94CCB-9364-CA5F-D10B-190EE6817711}"/>
              </a:ext>
            </a:extLst>
          </p:cNvPr>
          <p:cNvGrpSpPr/>
          <p:nvPr/>
        </p:nvGrpSpPr>
        <p:grpSpPr>
          <a:xfrm>
            <a:off x="7092280" y="404664"/>
            <a:ext cx="1872208" cy="1012974"/>
            <a:chOff x="0" y="0"/>
            <a:chExt cx="2221427" cy="1075135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3347FB2F-97EF-847D-DC20-5D15FAB4B983}"/>
                </a:ext>
              </a:extLst>
            </p:cNvPr>
            <p:cNvSpPr/>
            <p:nvPr/>
          </p:nvSpPr>
          <p:spPr>
            <a:xfrm>
              <a:off x="0" y="0"/>
              <a:ext cx="2221427" cy="1075135"/>
            </a:xfrm>
            <a:prstGeom prst="rect">
              <a:avLst/>
            </a:prstGeom>
            <a:ln w="22225" cap="rnd" cmpd="thickThin">
              <a:solidFill>
                <a:schemeClr val="accent1">
                  <a:lumMod val="75000"/>
                </a:schemeClr>
              </a:solidFill>
            </a:ln>
            <a:effectLst>
              <a:outerShdw blurRad="50800" dist="50800" dir="5400000" algn="ctr" rotWithShape="0">
                <a:srgbClr val="00B050">
                  <a:alpha val="74000"/>
                </a:srgbClr>
              </a:outerShdw>
            </a:effectLst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FFD122-182F-1A97-3B2E-E308E5B104F6}"/>
                </a:ext>
              </a:extLst>
            </p:cNvPr>
            <p:cNvSpPr txBox="1"/>
            <p:nvPr/>
          </p:nvSpPr>
          <p:spPr>
            <a:xfrm>
              <a:off x="1" y="0"/>
              <a:ext cx="2221426" cy="1075135"/>
            </a:xfrm>
            <a:prstGeom prst="rect">
              <a:avLst/>
            </a:prstGeom>
            <a:ln w="22225" cmpd="thickThin"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2000" b="1" kern="1200" dirty="0">
                  <a:solidFill>
                    <a:srgbClr val="3636A8"/>
                  </a:solidFill>
                  <a:latin typeface="Arial Narrow" pitchFamily="34" charset="0"/>
                </a:rPr>
                <a:t>102 545</a:t>
              </a:r>
            </a:p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2000" b="1" kern="1200" dirty="0">
                  <a:solidFill>
                    <a:srgbClr val="3636A8"/>
                  </a:solidFill>
                  <a:latin typeface="Arial Narrow" pitchFamily="34" charset="0"/>
                </a:rPr>
                <a:t>Членов Профсоюза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2444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0F8E1-92DF-4E50-A231-4603D611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Единые рекомендации по установлению на федеральном, региональном и местном уровнях систем оплаты труда работников государственных и муниципальных учреждений на 2023 год (ст. 135 ТК РФ – учет обязателен!)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A9A300-15E6-4301-9054-C5158F27E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60848"/>
            <a:ext cx="8424936" cy="36004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33. При разработке нормативных правовых актов по оплате труда работников учреждений органы государственной власти субъектов Российской Федерации и органы местного самоуправления не вправе:</a:t>
            </a:r>
          </a:p>
          <a:p>
            <a:pPr marL="0" indent="0" algn="just">
              <a:buNone/>
            </a:pPr>
            <a:r>
              <a:rPr lang="ru-RU" sz="200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е) устанавливать повышающие коэффициенты </a:t>
            </a: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за наличие среднего профессионального или высшего образования при формировании размеров должностных окладов (ставок заработной платы) по должностям служащих, квалификационные характеристики которых не содержат требований о наличии среднего профессионального или высшего образования;</a:t>
            </a:r>
          </a:p>
          <a:p>
            <a:pPr marL="0" indent="0" algn="just">
              <a:buNone/>
            </a:pP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ж) </a:t>
            </a:r>
            <a:r>
              <a:rPr lang="ru-RU" sz="2000" b="1" i="0" u="none" strike="noStrike" baseline="0" dirty="0">
                <a:solidFill>
                  <a:srgbClr val="3636A8"/>
                </a:solidFill>
                <a:highlight>
                  <a:srgbClr val="FFFFCC"/>
                </a:highlight>
                <a:latin typeface="Arial Narrow" panose="020B0606020202030204" pitchFamily="34" charset="0"/>
              </a:rPr>
              <a:t>устанавливать по должностям работников, входящим в один и тот же квалификационный уровень профессиональной квалификационной группы, различные размеры окладов (должностных окладов), ставок заработной платы, </a:t>
            </a: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различные размеры повышающих коэффициентов к окладам (должностным окладам), ставкам заработной платы;</a:t>
            </a:r>
          </a:p>
          <a:p>
            <a:pPr algn="just"/>
            <a:endParaRPr lang="ru-RU" sz="1800" b="1" i="0" u="none" strike="noStrike" baseline="0" dirty="0">
              <a:solidFill>
                <a:srgbClr val="0000FF"/>
              </a:solidFill>
              <a:latin typeface="Times New Roman" panose="02020603050405020304" pitchFamily="18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074650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446CFB3-6AB9-BAA7-AD4A-1B848D9766C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86767275"/>
              </p:ext>
            </p:extLst>
          </p:nvPr>
        </p:nvGraphicFramePr>
        <p:xfrm>
          <a:off x="179512" y="404664"/>
          <a:ext cx="8712967" cy="6017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100">
                  <a:extLst>
                    <a:ext uri="{9D8B030D-6E8A-4147-A177-3AD203B41FA5}">
                      <a16:colId xmlns:a16="http://schemas.microsoft.com/office/drawing/2014/main" val="1695119923"/>
                    </a:ext>
                  </a:extLst>
                </a:gridCol>
                <a:gridCol w="1054289">
                  <a:extLst>
                    <a:ext uri="{9D8B030D-6E8A-4147-A177-3AD203B41FA5}">
                      <a16:colId xmlns:a16="http://schemas.microsoft.com/office/drawing/2014/main" val="1466912524"/>
                    </a:ext>
                  </a:extLst>
                </a:gridCol>
                <a:gridCol w="935501">
                  <a:extLst>
                    <a:ext uri="{9D8B030D-6E8A-4147-A177-3AD203B41FA5}">
                      <a16:colId xmlns:a16="http://schemas.microsoft.com/office/drawing/2014/main" val="1696380957"/>
                    </a:ext>
                  </a:extLst>
                </a:gridCol>
                <a:gridCol w="935501">
                  <a:extLst>
                    <a:ext uri="{9D8B030D-6E8A-4147-A177-3AD203B41FA5}">
                      <a16:colId xmlns:a16="http://schemas.microsoft.com/office/drawing/2014/main" val="1215871453"/>
                    </a:ext>
                  </a:extLst>
                </a:gridCol>
                <a:gridCol w="814869">
                  <a:extLst>
                    <a:ext uri="{9D8B030D-6E8A-4147-A177-3AD203B41FA5}">
                      <a16:colId xmlns:a16="http://schemas.microsoft.com/office/drawing/2014/main" val="3047720037"/>
                    </a:ext>
                  </a:extLst>
                </a:gridCol>
                <a:gridCol w="814869">
                  <a:extLst>
                    <a:ext uri="{9D8B030D-6E8A-4147-A177-3AD203B41FA5}">
                      <a16:colId xmlns:a16="http://schemas.microsoft.com/office/drawing/2014/main" val="1444917604"/>
                    </a:ext>
                  </a:extLst>
                </a:gridCol>
                <a:gridCol w="814050">
                  <a:extLst>
                    <a:ext uri="{9D8B030D-6E8A-4147-A177-3AD203B41FA5}">
                      <a16:colId xmlns:a16="http://schemas.microsoft.com/office/drawing/2014/main" val="3586884661"/>
                    </a:ext>
                  </a:extLst>
                </a:gridCol>
                <a:gridCol w="814050">
                  <a:extLst>
                    <a:ext uri="{9D8B030D-6E8A-4147-A177-3AD203B41FA5}">
                      <a16:colId xmlns:a16="http://schemas.microsoft.com/office/drawing/2014/main" val="2338783226"/>
                    </a:ext>
                  </a:extLst>
                </a:gridCol>
                <a:gridCol w="814869">
                  <a:extLst>
                    <a:ext uri="{9D8B030D-6E8A-4147-A177-3AD203B41FA5}">
                      <a16:colId xmlns:a16="http://schemas.microsoft.com/office/drawing/2014/main" val="1511822469"/>
                    </a:ext>
                  </a:extLst>
                </a:gridCol>
                <a:gridCol w="814869">
                  <a:extLst>
                    <a:ext uri="{9D8B030D-6E8A-4147-A177-3AD203B41FA5}">
                      <a16:colId xmlns:a16="http://schemas.microsoft.com/office/drawing/2014/main" val="3033236879"/>
                    </a:ext>
                  </a:extLst>
                </a:gridCol>
              </a:tblGrid>
              <a:tr h="22276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Квалификационный уровень профессиональной квалификационной группы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Должности, отнесенные к квалификационному уровню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размер должностного оклада,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имеющих 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045970"/>
                  </a:ext>
                </a:extLst>
              </a:tr>
              <a:tr h="957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highlight>
                            <a:srgbClr val="FFFFCC"/>
                          </a:highlight>
                          <a:latin typeface="Arial Narrow" panose="020B0606020202030204" pitchFamily="34" charset="0"/>
                        </a:rPr>
                        <a:t>средне-специальное образование</a:t>
                      </a:r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, н/в без категории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400" dirty="0" err="1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руб</a:t>
                      </a:r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средне-специальное </a:t>
                      </a:r>
                      <a:r>
                        <a:rPr lang="ru-RU" sz="1400" dirty="0" err="1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образование,н</a:t>
                      </a:r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/в и </a:t>
                      </a:r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highlight>
                            <a:srgbClr val="FFFFCC"/>
                          </a:highlight>
                          <a:latin typeface="Arial Narrow" panose="020B0606020202030204" pitchFamily="34" charset="0"/>
                        </a:rPr>
                        <a:t>соответствие занимаемой должности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highlight>
                            <a:srgbClr val="FFFFCC"/>
                          </a:highlight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400" dirty="0" err="1">
                          <a:solidFill>
                            <a:srgbClr val="3636A8"/>
                          </a:solidFill>
                          <a:effectLst/>
                          <a:highlight>
                            <a:srgbClr val="FFFFCC"/>
                          </a:highlight>
                          <a:latin typeface="Arial Narrow" panose="020B0606020202030204" pitchFamily="34" charset="0"/>
                        </a:rPr>
                        <a:t>руб</a:t>
                      </a:r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highlight>
                            <a:srgbClr val="FFFFCC"/>
                          </a:highlight>
                          <a:latin typeface="Arial Narrow" panose="020B0606020202030204" pitchFamily="34" charset="0"/>
                        </a:rPr>
                        <a:t>)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highlight>
                          <a:srgbClr val="FFFFCC"/>
                        </a:highlight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средне-специальное образование  и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 квалификационную  категорию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400" dirty="0" err="1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руб</a:t>
                      </a:r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средне-специальное образование и высшую квалификационную категорию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400" dirty="0" err="1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руб</a:t>
                      </a:r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highlight>
                            <a:srgbClr val="FFFFCC"/>
                          </a:highlight>
                          <a:latin typeface="Arial Narrow" panose="020B0606020202030204" pitchFamily="34" charset="0"/>
                        </a:rPr>
                        <a:t>высшее образование, </a:t>
                      </a:r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без категории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400" dirty="0" err="1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руб</a:t>
                      </a:r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высшее образование и </a:t>
                      </a:r>
                      <a:r>
                        <a:rPr lang="ru-RU" sz="1400" dirty="0" err="1">
                          <a:solidFill>
                            <a:srgbClr val="3636A8"/>
                          </a:solidFill>
                          <a:effectLst/>
                          <a:highlight>
                            <a:srgbClr val="FFFFCC"/>
                          </a:highlight>
                          <a:latin typeface="Arial Narrow" panose="020B0606020202030204" pitchFamily="34" charset="0"/>
                        </a:rPr>
                        <a:t>соотвествие</a:t>
                      </a:r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highlight>
                            <a:srgbClr val="FFFFCC"/>
                          </a:highlight>
                          <a:latin typeface="Arial Narrow" panose="020B0606020202030204" pitchFamily="34" charset="0"/>
                        </a:rPr>
                        <a:t> занимаемой должности(</a:t>
                      </a:r>
                      <a:r>
                        <a:rPr lang="ru-RU" sz="1400" dirty="0" err="1">
                          <a:solidFill>
                            <a:srgbClr val="3636A8"/>
                          </a:solidFill>
                          <a:effectLst/>
                          <a:highlight>
                            <a:srgbClr val="FFFFCC"/>
                          </a:highlight>
                          <a:latin typeface="Arial Narrow" panose="020B0606020202030204" pitchFamily="34" charset="0"/>
                        </a:rPr>
                        <a:t>руб</a:t>
                      </a:r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highlight>
                            <a:srgbClr val="FFFFCC"/>
                          </a:highlight>
                          <a:latin typeface="Arial Narrow" panose="020B0606020202030204" pitchFamily="34" charset="0"/>
                        </a:rPr>
                        <a:t>)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highlight>
                          <a:srgbClr val="FFFFCC"/>
                        </a:highlight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высшее образование , и</a:t>
                      </a:r>
                    </a:p>
                    <a:p>
                      <a:pPr algn="ctr"/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 квалификационную  категорию</a:t>
                      </a:r>
                    </a:p>
                    <a:p>
                      <a:pPr algn="ctr"/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(руб)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 высшее образование</a:t>
                      </a:r>
                    </a:p>
                    <a:p>
                      <a:pPr algn="ctr"/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и высшую квалификационную категорию</a:t>
                      </a:r>
                    </a:p>
                    <a:p>
                      <a:pPr algn="ctr"/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(руб)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extLst>
                  <a:ext uri="{0D108BD9-81ED-4DB2-BD59-A6C34878D82A}">
                    <a16:rowId xmlns:a16="http://schemas.microsoft.com/office/drawing/2014/main" val="3582024929"/>
                  </a:ext>
                </a:extLst>
              </a:tr>
              <a:tr h="662030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Второй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Педагог дополнительного образования 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highlight>
                            <a:srgbClr val="FFFFCC"/>
                          </a:highlight>
                          <a:latin typeface="Arial Narrow" panose="020B0606020202030204" pitchFamily="34" charset="0"/>
                        </a:rPr>
                        <a:t>14500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highlight>
                          <a:srgbClr val="FFFFCC"/>
                        </a:highlight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15500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16500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17500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highlight>
                            <a:srgbClr val="FFFFCC"/>
                          </a:highlight>
                          <a:latin typeface="Arial Narrow" panose="020B0606020202030204" pitchFamily="34" charset="0"/>
                        </a:rPr>
                        <a:t>15000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highlight>
                          <a:srgbClr val="FFFFCC"/>
                        </a:highlight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16000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17500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18000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extLst>
                  <a:ext uri="{0D108BD9-81ED-4DB2-BD59-A6C34878D82A}">
                    <a16:rowId xmlns:a16="http://schemas.microsoft.com/office/drawing/2014/main" val="824208465"/>
                  </a:ext>
                </a:extLst>
              </a:tr>
              <a:tr h="441353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Второй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Педагог-организатор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14500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15000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15000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15000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15000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15000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15000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15000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extLst>
                  <a:ext uri="{0D108BD9-81ED-4DB2-BD59-A6C34878D82A}">
                    <a16:rowId xmlns:a16="http://schemas.microsoft.com/office/drawing/2014/main" val="2429044192"/>
                  </a:ext>
                </a:extLst>
              </a:tr>
              <a:tr h="441353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Третий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Педагог-психолог 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14500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15500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16500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17500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15000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16000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17500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18000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extLst>
                  <a:ext uri="{0D108BD9-81ED-4DB2-BD59-A6C34878D82A}">
                    <a16:rowId xmlns:a16="http://schemas.microsoft.com/office/drawing/2014/main" val="3984150445"/>
                  </a:ext>
                </a:extLst>
              </a:tr>
              <a:tr h="331015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Четвертый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Учитель-логопед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14500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15500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16500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17500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15000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16000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17500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18000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extLst>
                  <a:ext uri="{0D108BD9-81ED-4DB2-BD59-A6C34878D82A}">
                    <a16:rowId xmlns:a16="http://schemas.microsoft.com/office/drawing/2014/main" val="680162435"/>
                  </a:ext>
                </a:extLst>
              </a:tr>
              <a:tr h="441353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Четвертый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Учитель-дефектолог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14500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15500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16500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17500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15000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16000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17500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18000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extLst>
                  <a:ext uri="{0D108BD9-81ED-4DB2-BD59-A6C34878D82A}">
                    <a16:rowId xmlns:a16="http://schemas.microsoft.com/office/drawing/2014/main" val="2370934175"/>
                  </a:ext>
                </a:extLst>
              </a:tr>
              <a:tr h="441353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Четвертый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Тьютор, социальны й педагог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14500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15500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16500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17500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15000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16000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17500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18000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extLst>
                  <a:ext uri="{0D108BD9-81ED-4DB2-BD59-A6C34878D82A}">
                    <a16:rowId xmlns:a16="http://schemas.microsoft.com/office/drawing/2014/main" val="2125626883"/>
                  </a:ext>
                </a:extLst>
              </a:tr>
              <a:tr h="110338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Четвертый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Учитель 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15000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16000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17000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18000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15500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16500</a:t>
                      </a:r>
                      <a:endParaRPr lang="ru-RU" sz="140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19000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21000</a:t>
                      </a:r>
                      <a:endParaRPr lang="ru-RU" sz="140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138" marR="45138" marT="0" marB="0"/>
                </a:tc>
                <a:extLst>
                  <a:ext uri="{0D108BD9-81ED-4DB2-BD59-A6C34878D82A}">
                    <a16:rowId xmlns:a16="http://schemas.microsoft.com/office/drawing/2014/main" val="19787150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02DA2CB-46DC-E05D-3A01-81BB9FF24099}"/>
              </a:ext>
            </a:extLst>
          </p:cNvPr>
          <p:cNvSpPr txBox="1"/>
          <p:nvPr/>
        </p:nvSpPr>
        <p:spPr>
          <a:xfrm rot="19972074">
            <a:off x="1878875" y="2257069"/>
            <a:ext cx="6246440" cy="1380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НАРУШЕНИЕ</a:t>
            </a:r>
            <a:endParaRPr lang="ru-RU" sz="8000" b="1" dirty="0">
              <a:solidFill>
                <a:srgbClr val="FF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88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16E9C-AE8D-45AF-B89F-90535E95A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 anchor="ctr"/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ПРОФЕССИОНАЛЬНАЯ КВАЛИФИКАЦИОННАЯ ГРУППА ДОЛЖНОСТЕЙ ПЕДАГОГИЧЕСКИХ РАБОТНИКОВ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(708-ПП)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B578EEA-6E5C-6DD2-425B-6823B62228AC}"/>
              </a:ext>
            </a:extLst>
          </p:cNvPr>
          <p:cNvGraphicFramePr>
            <a:graphicFrameLocks noGrp="1"/>
          </p:cNvGraphicFramePr>
          <p:nvPr/>
        </p:nvGraphicFramePr>
        <p:xfrm>
          <a:off x="611560" y="1628800"/>
          <a:ext cx="817808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72892086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350537423"/>
                    </a:ext>
                  </a:extLst>
                </a:gridCol>
                <a:gridCol w="1841376">
                  <a:extLst>
                    <a:ext uri="{9D8B030D-6E8A-4147-A177-3AD203B41FA5}">
                      <a16:colId xmlns:a16="http://schemas.microsoft.com/office/drawing/2014/main" val="101553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Квалификационный уровень 	</a:t>
                      </a:r>
                      <a:endParaRPr lang="ru-RU" sz="1600" b="1" i="0" u="none" strike="noStrike" baseline="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  <a:hlinkClick r:id="rId2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Должности работников образования</a:t>
                      </a:r>
                      <a:endParaRPr lang="ru-RU" sz="1600" b="1" i="0" u="none" strike="noStrike" baseline="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  <a:hlinkClick r:id="rId2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Минимальный размер должностного оклада, ставки заработной платы</a:t>
                      </a:r>
                      <a:r>
                        <a:rPr lang="ru-RU" sz="1600" b="1" i="0" u="none" strike="noStrike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*</a:t>
                      </a:r>
                      <a:endParaRPr lang="ru-RU" sz="1600" b="1" i="0" u="none" strike="noStrike" baseline="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hlinkClick r:id="rId2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1921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квалификационный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инструктор по труду; инструктор по физической культуре; музыкальный руководитель; старший вожатый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8 301</a:t>
                      </a:r>
                    </a:p>
                    <a:p>
                      <a:pPr algn="ctr"/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9 546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435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квалификационный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инструктор-методист; концертмейстер; педагог дополнительного образования; педагог-организатор; социальный педагог; тренер-преподаватель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8 999</a:t>
                      </a:r>
                    </a:p>
                    <a:p>
                      <a:pPr algn="ctr"/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10 349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1719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квалификационный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воспитатель; мастер производственного обучения; методист; педагог-психолог; старший инструктор-методист; старший педагог дополнительного образования; старший тренер-преподаватель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8 999</a:t>
                      </a:r>
                    </a:p>
                    <a:p>
                      <a:pPr algn="ctr"/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10 349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8121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квалификационный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преподаватель; преподаватель-организатор основ безопасности жизнедеятельности; руководитель физического воспитания; старший воспитатель; старший методист; тьютор; учитель; учитель-дефектолог; учитель-логопед (логопед), педагог-библиотекарь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9 303</a:t>
                      </a:r>
                    </a:p>
                    <a:p>
                      <a:pPr algn="ctr"/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10 698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18275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330E5AD-87C1-B973-7165-17DB5361931A}"/>
              </a:ext>
            </a:extLst>
          </p:cNvPr>
          <p:cNvSpPr txBox="1"/>
          <p:nvPr/>
        </p:nvSpPr>
        <p:spPr>
          <a:xfrm>
            <a:off x="647564" y="6292240"/>
            <a:ext cx="8106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*на 01.08.2022.г. с учетом проведенной ежегодной индексации заработной платы</a:t>
            </a:r>
          </a:p>
        </p:txBody>
      </p:sp>
    </p:spTree>
    <p:extLst>
      <p:ext uri="{BB962C8B-B14F-4D97-AF65-F5344CB8AC3E}">
        <p14:creationId xmlns:p14="http://schemas.microsoft.com/office/powerpoint/2010/main" val="121104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0F8E1-92DF-4E50-A231-4603D611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Единые рекомендации по установлению на федеральном, региональном и местном уровнях систем оплаты труда работников государственных и муниципальных учреждений на 2023 год (ст. 135 ТК РФ – учет обязателен!)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A9A300-15E6-4301-9054-C5158F27E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36.2. В целях развития кадрового потенциала, повышения престижности и привлекательности педагогической профессии совершенствование систем оплаты труда педагогических и иных работников рекомендуется осуществлять на основе квалификационных уровней профессиональных квалификационных групп, утвержденных в установленном порядке, с учетом перераспределения средств, предназначенных для оплаты труда в организациях, так, чтобы </a:t>
            </a:r>
            <a:r>
              <a:rPr lang="ru-RU" sz="20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на установление окладов (должностных окладов), ставок заработной платы работников направлялось не менее 70 процентов фонда оплаты труда организации (без учета части фонда оплаты труда, предназначенного на выплаты компенсационного характера, связанные с работой в местностях с особыми климатическими условиями, в сельской местности, а также в организациях, в которых за специфику работы выплаты компенсационного характера предусмотрены по двум и более основаниям).</a:t>
            </a:r>
          </a:p>
          <a:p>
            <a:pPr algn="just"/>
            <a:endParaRPr lang="ru-RU" sz="1800" b="1" i="0" u="none" strike="noStrike" baseline="0" dirty="0">
              <a:solidFill>
                <a:srgbClr val="0000FF"/>
              </a:solidFill>
              <a:latin typeface="Times New Roman" panose="02020603050405020304" pitchFamily="18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037451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55F6F28-8B0D-4EEB-9C8E-3165E646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427999"/>
            <a:ext cx="6635080" cy="768753"/>
          </a:xfrm>
        </p:spPr>
        <p:txBody>
          <a:bodyPr anchor="ctr"/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ФОТ (100 %)*</a:t>
            </a:r>
            <a:endParaRPr lang="ru-RU" sz="2400" b="1" dirty="0">
              <a:solidFill>
                <a:srgbClr val="3636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B1E5AAB6-2EDA-4BBE-A2A6-8BC170497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733895"/>
              </p:ext>
            </p:extLst>
          </p:nvPr>
        </p:nvGraphicFramePr>
        <p:xfrm>
          <a:off x="354360" y="2523121"/>
          <a:ext cx="843528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820">
                  <a:extLst>
                    <a:ext uri="{9D8B030D-6E8A-4147-A177-3AD203B41FA5}">
                      <a16:colId xmlns:a16="http://schemas.microsoft.com/office/drawing/2014/main" val="816359060"/>
                    </a:ext>
                  </a:extLst>
                </a:gridCol>
                <a:gridCol w="2108820">
                  <a:extLst>
                    <a:ext uri="{9D8B030D-6E8A-4147-A177-3AD203B41FA5}">
                      <a16:colId xmlns:a16="http://schemas.microsoft.com/office/drawing/2014/main" val="411278595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38138572"/>
                    </a:ext>
                  </a:extLst>
                </a:gridCol>
                <a:gridCol w="1985392">
                  <a:extLst>
                    <a:ext uri="{9D8B030D-6E8A-4147-A177-3AD203B41FA5}">
                      <a16:colId xmlns:a16="http://schemas.microsoft.com/office/drawing/2014/main" val="197641478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Стимулирующие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Оклады (ставки)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Компенсационные</a:t>
                      </a:r>
                      <a:r>
                        <a:rPr lang="ru-RU" sz="1400" b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 (в т.ч. за дополнительные виды работ)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Районный коэффициент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242743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Интенсивность, высокие результаты, качество, стаж, итоги работы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Повышения за квалификационную категорию и работу на селе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в среднем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12 - 17 %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79504"/>
                  </a:ext>
                </a:extLst>
              </a:tr>
            </a:tbl>
          </a:graphicData>
        </a:graphic>
      </p:graphicFrame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1899E534-BF39-4B04-A738-9AB8F499B2B1}"/>
              </a:ext>
            </a:extLst>
          </p:cNvPr>
          <p:cNvSpPr/>
          <p:nvPr/>
        </p:nvSpPr>
        <p:spPr>
          <a:xfrm rot="5400000" flipH="1">
            <a:off x="6638927" y="1022264"/>
            <a:ext cx="252000" cy="236364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4291D8-B652-42A5-84DE-EF8CF5565936}"/>
              </a:ext>
            </a:extLst>
          </p:cNvPr>
          <p:cNvSpPr txBox="1"/>
          <p:nvPr/>
        </p:nvSpPr>
        <p:spPr>
          <a:xfrm>
            <a:off x="5691116" y="1616422"/>
            <a:ext cx="2147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none" strike="noStrike" baseline="0" dirty="0">
                <a:solidFill>
                  <a:srgbClr val="009900"/>
                </a:solidFill>
                <a:latin typeface="Arial Narrow" panose="020B0606020202030204" pitchFamily="34" charset="0"/>
              </a:rPr>
              <a:t>без учета !!!</a:t>
            </a:r>
            <a:endParaRPr lang="ru-RU" sz="2400" dirty="0">
              <a:solidFill>
                <a:srgbClr val="009900"/>
              </a:solidFill>
            </a:endParaRPr>
          </a:p>
        </p:txBody>
      </p:sp>
      <p:sp>
        <p:nvSpPr>
          <p:cNvPr id="11" name="Левая фигурная скобка 10">
            <a:extLst>
              <a:ext uri="{FF2B5EF4-FFF2-40B4-BE49-F238E27FC236}">
                <a16:creationId xmlns:a16="http://schemas.microsoft.com/office/drawing/2014/main" id="{BB3E16D8-C30C-498A-91EC-C3CE51949100}"/>
              </a:ext>
            </a:extLst>
          </p:cNvPr>
          <p:cNvSpPr/>
          <p:nvPr/>
        </p:nvSpPr>
        <p:spPr>
          <a:xfrm rot="16200000">
            <a:off x="2312392" y="4195134"/>
            <a:ext cx="324000" cy="21960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22AF8-62CC-4587-BC43-D353E484EA53}"/>
              </a:ext>
            </a:extLst>
          </p:cNvPr>
          <p:cNvSpPr txBox="1"/>
          <p:nvPr/>
        </p:nvSpPr>
        <p:spPr>
          <a:xfrm>
            <a:off x="755576" y="5460316"/>
            <a:ext cx="38164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none" strike="noStrike" baseline="0" dirty="0">
                <a:solidFill>
                  <a:srgbClr val="009900"/>
                </a:solidFill>
                <a:latin typeface="Arial Narrow" panose="020B0606020202030204" pitchFamily="34" charset="0"/>
              </a:rPr>
              <a:t>Соотношение 70 к 30 оставшихся  70 - 75 % ФОТ!</a:t>
            </a:r>
            <a:endParaRPr lang="ru-RU" sz="2400" dirty="0">
              <a:solidFill>
                <a:srgbClr val="0099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09C80E-B0D4-4321-E7D8-417E5EB5BD9A}"/>
              </a:ext>
            </a:extLst>
          </p:cNvPr>
          <p:cNvSpPr txBox="1"/>
          <p:nvPr/>
        </p:nvSpPr>
        <p:spPr>
          <a:xfrm>
            <a:off x="5106888" y="5189441"/>
            <a:ext cx="3682752" cy="1200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*областной целевой показатель на  2023 год</a:t>
            </a:r>
          </a:p>
          <a:p>
            <a:pPr algn="r"/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48 812 рублей!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6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8C7F585-5218-4D77-A9B2-1913FE066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332656"/>
            <a:ext cx="7211144" cy="114300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Как рассчитать размер ставки заработной платы, оклада (должностного оклада) педагогических работников (школы)?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AF104-E259-4063-8C00-CE5A8EC18F72}"/>
              </a:ext>
            </a:extLst>
          </p:cNvPr>
          <p:cNvSpPr txBox="1"/>
          <p:nvPr/>
        </p:nvSpPr>
        <p:spPr>
          <a:xfrm>
            <a:off x="251520" y="1754807"/>
            <a:ext cx="878497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8775"/>
            <a:r>
              <a:rPr lang="ru-RU" sz="190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1. Из средней заработной платы (целевого показателя, установленного образовательной организации) «убираем» сумму на выплату уральского районного коэффициента (13 %) и суммы на выплаты компенсационного характера (классное руководство, проверка письменных работ, заведование кабинетами, руководство метод объединением и т.д. (по статистическим данным бухгалтерии)): </a:t>
            </a:r>
          </a:p>
          <a:p>
            <a:pPr indent="355600"/>
            <a:r>
              <a:rPr lang="ru-RU" sz="1900" b="1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48 200 – компенсационные выплаты (30%) = 33 740</a:t>
            </a:r>
            <a:endParaRPr lang="ru-RU" sz="1900" b="1" u="none" strike="noStrike" baseline="0" dirty="0">
              <a:solidFill>
                <a:srgbClr val="3636A8"/>
              </a:solidFill>
              <a:latin typeface="Arial Narrow" panose="020B0606020202030204" pitchFamily="34" charset="0"/>
            </a:endParaRPr>
          </a:p>
          <a:p>
            <a:pPr indent="355600"/>
            <a:r>
              <a:rPr lang="ru-RU" sz="1900" dirty="0">
                <a:solidFill>
                  <a:srgbClr val="3636A8"/>
                </a:solidFill>
                <a:latin typeface="Arial Narrow" panose="020B0606020202030204" pitchFamily="34" charset="0"/>
              </a:rPr>
              <a:t>2.</a:t>
            </a:r>
            <a:r>
              <a:rPr lang="ru-RU" sz="190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Оставшуюся часть распределяем в соотношении 70 (ставки, оклады) на 30 (стимулирующие выплаты): </a:t>
            </a:r>
            <a:r>
              <a:rPr lang="ru-RU" sz="1900" b="1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23 618 (окладная часть) и 10 122 (стимул)</a:t>
            </a:r>
            <a:endParaRPr lang="ru-RU" sz="1900" b="1" u="none" strike="noStrike" baseline="0" dirty="0">
              <a:solidFill>
                <a:srgbClr val="3636A8"/>
              </a:solidFill>
              <a:latin typeface="Arial Narrow" panose="020B0606020202030204" pitchFamily="34" charset="0"/>
            </a:endParaRPr>
          </a:p>
          <a:p>
            <a:pPr indent="355600"/>
            <a:r>
              <a:rPr lang="ru-RU" sz="1900" dirty="0">
                <a:solidFill>
                  <a:srgbClr val="3636A8"/>
                </a:solidFill>
                <a:latin typeface="Arial Narrow" panose="020B0606020202030204" pitchFamily="34" charset="0"/>
              </a:rPr>
              <a:t>3. Часть, направляемую на выплату окладов, делим на среднюю нагрузку (27), умножаем на 18 (ставка), а далее уменьшаем в 1,2 раза (средний размер повышения за квалификационную категорию), а в сельской местности – в 1,45 раза (учитывая, в том числе,  увеличение размеров окладов за работу в сельской местности) получившаяся величина – примерный размер ставки (должностного оклада) педагогического  работника в данной образовательной организации:</a:t>
            </a:r>
          </a:p>
          <a:p>
            <a:pPr indent="355600"/>
            <a:r>
              <a:rPr lang="ru-RU" sz="1900" b="1" dirty="0">
                <a:solidFill>
                  <a:srgbClr val="FF0000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23 618 / 27 * 18 = 15 745,3; без категории ставка составляет 13 121 рубль (город) или 10 858 (сельская местность)</a:t>
            </a:r>
          </a:p>
        </p:txBody>
      </p:sp>
    </p:spTree>
    <p:extLst>
      <p:ext uri="{BB962C8B-B14F-4D97-AF65-F5344CB8AC3E}">
        <p14:creationId xmlns:p14="http://schemas.microsoft.com/office/powerpoint/2010/main" val="2203705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16E9C-AE8D-45AF-B89F-90535E95A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 anchor="ctr"/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ПРОФЕССИОНАЛЬНАЯ КВАЛИФИКАЦИОННАЯ ГРУППА ДОЛЖНОСТЕЙ ПЕДАГОГИЧЕСКИХ РАБОТНИКОВ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(школа)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1EDCBB71-44D7-4E7D-92FE-211EEB422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609068"/>
              </p:ext>
            </p:extLst>
          </p:nvPr>
        </p:nvGraphicFramePr>
        <p:xfrm>
          <a:off x="498376" y="1916832"/>
          <a:ext cx="817808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728920860"/>
                    </a:ext>
                  </a:extLst>
                </a:gridCol>
                <a:gridCol w="5153744">
                  <a:extLst>
                    <a:ext uri="{9D8B030D-6E8A-4147-A177-3AD203B41FA5}">
                      <a16:colId xmlns:a16="http://schemas.microsoft.com/office/drawing/2014/main" val="35053742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01553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Квалификационный уровень 	</a:t>
                      </a:r>
                      <a:endParaRPr lang="ru-RU" sz="1600" b="1" i="0" u="none" strike="noStrike" baseline="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  <a:hlinkClick r:id="rId2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Должности работников образования</a:t>
                      </a:r>
                      <a:endParaRPr lang="ru-RU" sz="1600" b="1" i="0" u="none" strike="noStrike" baseline="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  <a:hlinkClick r:id="rId2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Размер должностного оклада, ставки заработной платы</a:t>
                      </a:r>
                      <a:endParaRPr lang="ru-RU" sz="1600" b="1" i="0" u="none" strike="noStrike" baseline="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  <a:hlinkClick r:id="rId2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1921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квалификационный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инструктор по труду; инструктор по физической культуре; музыкальный руководитель; старший вожатый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12 120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435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квалификационный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инструктор-методист; концертмейстер; педагог дополнительного образования; педагог-организатор; социальный педагог; тренер-преподаватель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12 720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1719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квалификационный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воспитатель; мастер производственного обучения; методист; педагог-психолог; старший инструктор-методист; старший педагог дополнительного образования; старший тренер-преподаватель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12 720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8121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квалификационный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преподаватель; преподаватель-организатор основ безопасности жизнедеятельности; руководитель физического воспитания; старший воспитатель; старший методист; тьютор; учитель; учитель-дефектолог; учитель-логопед (логопед), педагог-библиотекарь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13 121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182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57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EACFF-C32F-41AF-9006-26494B58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60" y="274638"/>
            <a:ext cx="7359139" cy="114300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Приказ Министерства образования и молодёжной политики Свердловской области от 10.08.2022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№ 02-01-82 / 9916 «О направлении уточненной примерной штатной численности…»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4A382AAB-9BAE-283F-40CA-7CF62C53444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580112" y="2008093"/>
          <a:ext cx="319881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74" imgH="8019998" progId="AcroExch.Document.2015">
                  <p:embed/>
                </p:oleObj>
              </mc:Choice>
              <mc:Fallback>
                <p:oleObj name="Acrobat Document" r:id="rId2" imgW="5667174" imgH="8019998" progId="AcroExch.Document.2015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4A382AAB-9BAE-283F-40CA-7CF62C5344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80112" y="2008093"/>
                        <a:ext cx="3198813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C9AEF3FF-5FFE-62F3-24FC-0A6E9F05E864}"/>
              </a:ext>
            </a:extLst>
          </p:cNvPr>
          <p:cNvGraphicFramePr>
            <a:graphicFrameLocks noGrp="1"/>
          </p:cNvGraphicFramePr>
          <p:nvPr/>
        </p:nvGraphicFramePr>
        <p:xfrm>
          <a:off x="467544" y="1943450"/>
          <a:ext cx="4680520" cy="4590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3940217944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1864203288"/>
                    </a:ext>
                  </a:extLst>
                </a:gridCol>
              </a:tblGrid>
              <a:tr h="689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Воспитатель </a:t>
                      </a:r>
                      <a:endParaRPr lang="ru-RU" sz="1400" b="1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2" marR="54132" marT="0" marB="0" vert="vert270" anchor="ctr"/>
                </a:tc>
                <a:tc>
                  <a:txBody>
                    <a:bodyPr/>
                    <a:lstStyle/>
                    <a:p>
                      <a:pPr marL="20129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1" kern="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0129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численность воспитателей определяется на основании </a:t>
                      </a:r>
                      <a:r>
                        <a:rPr lang="ru-RU" sz="1500" b="1" u="none" strike="noStrike" kern="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постановления</a:t>
                      </a:r>
                      <a:r>
                        <a:rPr lang="ru-RU" sz="1500" b="1" kern="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 Минтруда РФ от 21 апреля 1993 года № 88 </a:t>
                      </a:r>
                      <a:r>
                        <a:rPr lang="ru-RU" sz="1500" b="1" kern="15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«Об утверждении Нормативов по определению численности персонала, занятого обслуживанием дошкольных учреждений (ясли, ясли-сады, детские сады)»</a:t>
                      </a:r>
                      <a:endParaRPr lang="ru-RU" sz="800" b="1" kern="15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0129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1" kern="15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132" marR="54132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969966"/>
                  </a:ext>
                </a:extLst>
              </a:tr>
              <a:tr h="689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Младший воспитатель, помощник воспитателя</a:t>
                      </a:r>
                      <a:endParaRPr lang="ru-RU" sz="1400" b="1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32" marR="54132" marT="0" marB="0" vert="vert270" anchor="ctr"/>
                </a:tc>
                <a:tc>
                  <a:txBody>
                    <a:bodyPr/>
                    <a:lstStyle/>
                    <a:p>
                      <a:pPr marL="20129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1" kern="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0129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численность младших воспитателей, помощников воспитателей определяется на основании </a:t>
                      </a:r>
                      <a:r>
                        <a:rPr lang="ru-RU" sz="1500" b="1" u="none" strike="noStrike" kern="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постановления</a:t>
                      </a:r>
                      <a:r>
                        <a:rPr lang="ru-RU" sz="1500" b="1" kern="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 Минтруда РФ от 21 апреля 1993 года № 88 </a:t>
                      </a:r>
                      <a:r>
                        <a:rPr lang="ru-RU" sz="1500" b="1" kern="150" dirty="0">
                          <a:solidFill>
                            <a:srgbClr val="3636A8"/>
                          </a:solidFill>
                          <a:effectLst/>
                          <a:latin typeface="Arial Narrow" panose="020B0606020202030204" pitchFamily="34" charset="0"/>
                        </a:rPr>
                        <a:t>«Об утверждении Нормативов по определению численности персонала, занятого обслуживанием дошкольных учреждений (ясли, ясли-сады, детские сады)»</a:t>
                      </a:r>
                      <a:endParaRPr lang="ru-RU" sz="800" b="1" kern="15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0129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500" b="1" kern="0" dirty="0">
                        <a:solidFill>
                          <a:srgbClr val="3636A8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132" marR="54132" marT="0" marB="0"/>
                </a:tc>
                <a:extLst>
                  <a:ext uri="{0D108BD9-81ED-4DB2-BD59-A6C34878D82A}">
                    <a16:rowId xmlns:a16="http://schemas.microsoft.com/office/drawing/2014/main" val="2395326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009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18F03-8366-1C85-2C2B-FCFEB086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ru-RU" sz="2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от 29.12.2012 N 273-ФЗ</a:t>
            </a:r>
            <a:br>
              <a:rPr lang="ru-RU" sz="2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"Об образовании в Российской Федерации«</a:t>
            </a:r>
            <a:br>
              <a:rPr lang="ru-RU" sz="2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(статья 42)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B75D1-E342-7840-1108-DB7003331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Психолого-педагогическая, медицинская и социальная помощь оказывается </a:t>
            </a:r>
            <a:r>
              <a:rPr lang="ru-RU" sz="18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детям, испытывающим трудности в освоении основных общеобразовательных программ, развитии и социальной адаптации</a:t>
            </a: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… в центрах психолого-педагогической, медицинской и социальной помощи, создаваемых органами государственной власти субъектов Российской Федерации, а также психологами, педагогами-психологами организаций, осуществляющих образовательную деятельность, в которых такие дети обучаются. Органы местного самоуправления имеют право на создание центров психолого-педагогической, медицинской и социальной помощи.</a:t>
            </a:r>
          </a:p>
          <a:p>
            <a:pPr marL="0" indent="0" algn="just">
              <a:buNone/>
            </a:pPr>
            <a:r>
              <a:rPr lang="ru-RU" sz="18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2. Психолого-педагогическая, медицинская и социальная помощь включает в себя: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1) психолого-педагогическое консультирование обучающихся, их родителей (законных представителей) и педагогических работников;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2) коррекционно-развивающие и компенсирующие занятия с обучающимися, </a:t>
            </a: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логопедическую помощь обучающимся;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3) комплекс реабилитационных и других медицинских мероприятий;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4) помощь обучающимся в профориентации, получении профессии и социальной адаптации.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731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18F03-8366-1C85-2C2B-FCFEB086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ru-RU" sz="2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от 29.12.2012 N 273-ФЗ</a:t>
            </a:r>
            <a:br>
              <a:rPr lang="ru-RU" sz="2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"Об образовании в Российской Федерации«</a:t>
            </a:r>
            <a:br>
              <a:rPr lang="ru-RU" sz="2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(статья 79)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B75D1-E342-7840-1108-DB7003331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2. </a:t>
            </a:r>
            <a:r>
              <a:rPr lang="ru-RU" sz="18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Общее образование обучающихся с ограниченными возможностями здоровья осуществляется в организациях, осуществляющих образовательную деятельность по адаптированным основным общеобразовательным программам. В таких организациях создаются специальные условия для получения образования указанными обучающимися.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3. Под специальными условиями для получения образования обучающимися с ограниченными возможностями здоровья в настоящем Федеральном законе понимаются условия обучения, воспитания и развития таких обучающихся, включающие в себя 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пользования, предоставление услуг ассистента (помощника), оказывающего обучающимся необходимую техническую помощь, проведение групповых и индивидуальных коррекционных занятий, обеспечение </a:t>
            </a: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доступа в здания организаций, осуществляющих образовательную деятельность, и </a:t>
            </a: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другие условия, без которых невозможно или затруднено освоение образовательных программ обучающимися с ограниченными возможностями здоровья.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72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B3142AB-3EFD-A886-1FBF-573247C788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040" y="571418"/>
          <a:ext cx="4032448" cy="5715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291277" imgH="8993827" progId="Word.Document.12">
                  <p:embed/>
                </p:oleObj>
              </mc:Choice>
              <mc:Fallback>
                <p:oleObj name="Document" r:id="rId3" imgW="6291277" imgH="8993827" progId="Word.Document.12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AB3142AB-3EFD-A886-1FBF-573247C788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2040" y="571418"/>
                        <a:ext cx="4032448" cy="57151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37437F2E-F26C-D0B6-0ED9-8580672FFE69}"/>
              </a:ext>
            </a:extLst>
          </p:cNvPr>
          <p:cNvSpPr txBox="1"/>
          <p:nvPr/>
        </p:nvSpPr>
        <p:spPr>
          <a:xfrm>
            <a:off x="1475656" y="243914"/>
            <a:ext cx="32403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kern="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Liberation Serif"/>
                <a:cs typeface="Liberation Serif"/>
              </a:rPr>
              <a:t>Указ Президента Российской Федерации от 27 июня</a:t>
            </a:r>
            <a:br>
              <a:rPr lang="ru-RU" sz="2400" b="1" kern="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Liberation Serif"/>
                <a:cs typeface="Liberation Serif"/>
              </a:rPr>
            </a:br>
            <a:r>
              <a:rPr lang="ru-RU" sz="2400" b="1" kern="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Liberation Serif"/>
                <a:cs typeface="Liberation Serif"/>
              </a:rPr>
              <a:t>2022 года № 401 «О проведении в Российской Федерации Года педагога </a:t>
            </a:r>
            <a:br>
              <a:rPr lang="ru-RU" sz="2400" b="1" kern="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Liberation Serif"/>
                <a:cs typeface="Liberation Serif"/>
              </a:rPr>
            </a:br>
            <a:r>
              <a:rPr lang="ru-RU" sz="2400" b="1" kern="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Liberation Serif"/>
                <a:cs typeface="Liberation Serif"/>
              </a:rPr>
              <a:t>и наставника»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2" name="Рисунок 31" descr="Изображение выглядит как текст, п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A2EE301E-3C06-5F0B-F453-CF17FB86F6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3440807"/>
            <a:ext cx="4139952" cy="27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44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864E0-C2EA-C8D8-E483-8975BC9D6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332656"/>
            <a:ext cx="7704856" cy="1368152"/>
          </a:xfrm>
        </p:spPr>
        <p:txBody>
          <a:bodyPr/>
          <a:lstStyle/>
          <a:p>
            <a:r>
              <a:rPr lang="ru-RU" sz="20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Постановление Минтруда РФ от 21.04.1993 N 88</a:t>
            </a:r>
            <a:br>
              <a:rPr lang="ru-RU" sz="20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0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«Об утверждении Нормативов по определению численности персонала, занятого обслуживанием дошкольных учреждений (ясли, ясли-сады, детские сады)»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94E317-3B06-185D-D0D7-39607623F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05" y="1731452"/>
            <a:ext cx="8712968" cy="413732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Явочная численность воспитателей и помощников воспитателей в группе рассчитывается по формуле: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                                    Тс </a:t>
            </a:r>
            <a:r>
              <a:rPr lang="en-US" sz="16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x </a:t>
            </a:r>
            <a:r>
              <a:rPr lang="ru-RU" sz="16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Т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                         </a:t>
            </a:r>
            <a:r>
              <a:rPr lang="ru-RU" sz="1600" b="1" i="0" u="none" strike="noStrike" baseline="0" dirty="0" err="1">
                <a:solidFill>
                  <a:srgbClr val="3636A8"/>
                </a:solidFill>
                <a:latin typeface="Arial Narrow" panose="020B0606020202030204" pitchFamily="34" charset="0"/>
              </a:rPr>
              <a:t>Чяв</a:t>
            </a:r>
            <a:r>
              <a:rPr lang="ru-RU" sz="16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 = ------,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                                      </a:t>
            </a:r>
            <a:r>
              <a:rPr lang="ru-RU" sz="1600" b="1" i="0" u="none" strike="noStrike" baseline="0" dirty="0" err="1">
                <a:solidFill>
                  <a:srgbClr val="3636A8"/>
                </a:solidFill>
                <a:latin typeface="Arial Narrow" panose="020B0606020202030204" pitchFamily="34" charset="0"/>
              </a:rPr>
              <a:t>Тн</a:t>
            </a:r>
            <a:endParaRPr lang="ru-RU" sz="1600" b="1" i="0" u="none" strike="noStrike" baseline="0" dirty="0">
              <a:solidFill>
                <a:srgbClr val="3636A8"/>
              </a:solidFill>
              <a:latin typeface="Arial Narrow" panose="020B0606020202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0" u="none" strike="noStrike" baseline="0" dirty="0" err="1">
                <a:solidFill>
                  <a:srgbClr val="3636A8"/>
                </a:solidFill>
                <a:latin typeface="Arial Narrow" panose="020B0606020202030204" pitchFamily="34" charset="0"/>
              </a:rPr>
              <a:t>Чяв</a:t>
            </a:r>
            <a:r>
              <a:rPr lang="ru-RU" sz="180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- численность воспитателей или помощников воспитателей в группе;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Тс</a:t>
            </a:r>
            <a:r>
              <a:rPr lang="ru-RU" sz="180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- продолжительность пребывания детей в группе в смену;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Т</a:t>
            </a:r>
            <a:r>
              <a:rPr lang="ru-RU" sz="180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- количество рабочих дней детского учреждения в неделю;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0" u="none" strike="noStrike" baseline="0" dirty="0" err="1">
                <a:solidFill>
                  <a:srgbClr val="3636A8"/>
                </a:solidFill>
                <a:latin typeface="Arial Narrow" panose="020B0606020202030204" pitchFamily="34" charset="0"/>
              </a:rPr>
              <a:t>Тн</a:t>
            </a:r>
            <a:r>
              <a:rPr lang="ru-RU" sz="180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- нормативная продолжительность рабочего времени воспитателя и помощника воспитателя в неделю.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Списочная численность работников (</a:t>
            </a:r>
            <a:r>
              <a:rPr lang="ru-RU" sz="1800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Чсп</a:t>
            </a:r>
            <a:r>
              <a:rPr lang="ru-RU" sz="1800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) определяется по формуле: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     </a:t>
            </a:r>
            <a:r>
              <a:rPr lang="ru-RU" sz="1800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Чсп</a:t>
            </a:r>
            <a:r>
              <a:rPr lang="ru-RU" sz="1800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= </a:t>
            </a:r>
            <a:r>
              <a:rPr lang="ru-RU" sz="1800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Чяв</a:t>
            </a:r>
            <a:r>
              <a:rPr lang="ru-RU" sz="1800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x </a:t>
            </a:r>
            <a:r>
              <a:rPr lang="ru-RU" sz="1800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Кн</a:t>
            </a:r>
            <a:r>
              <a:rPr lang="ru-RU" sz="1800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0" u="none" strike="noStrike" baseline="0" dirty="0" err="1">
                <a:solidFill>
                  <a:srgbClr val="3636A8"/>
                </a:solidFill>
                <a:latin typeface="Arial Narrow" panose="020B0606020202030204" pitchFamily="34" charset="0"/>
              </a:rPr>
              <a:t>Кн</a:t>
            </a:r>
            <a:r>
              <a:rPr lang="ru-RU" sz="18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</a:t>
            </a:r>
            <a:r>
              <a:rPr lang="ru-RU" sz="180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- коэффициент, учитывающий планируемые невыходы работников во время отпуска, болезни и т.п.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                               % планируемых невыходов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               </a:t>
            </a:r>
            <a:r>
              <a:rPr lang="ru-RU" sz="1600" b="1" i="0" u="none" strike="noStrike" baseline="0" dirty="0" err="1">
                <a:solidFill>
                  <a:srgbClr val="3636A8"/>
                </a:solidFill>
                <a:latin typeface="Arial Narrow" panose="020B0606020202030204" pitchFamily="34" charset="0"/>
              </a:rPr>
              <a:t>Кн</a:t>
            </a:r>
            <a:r>
              <a:rPr lang="ru-RU" sz="16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= 1 + -------------------------------------------,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                                                 100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где % планируемых невыходов определяется по данным бухгалтерского учета.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397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B32E8-D9D2-C2AD-E512-7EF18C8FC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 anchor="ctr"/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ПРИМЕР: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5DE6AE-4F40-C990-C356-465FF361C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Режим работы дошкольного учреждения - 5 дней в неделю, с 10,5-часовым пребыванием детей, 10% - планируемые невыходы по данным бухгалтерии (коэффициент 1,1).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                                     Численность воспитателей в группе: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b="1" i="0" u="none" strike="noStrike" baseline="0" dirty="0">
              <a:solidFill>
                <a:srgbClr val="3636A8"/>
              </a:solidFill>
              <a:latin typeface="Arial Narrow" panose="020B0606020202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   10,5</a:t>
            </a:r>
            <a:r>
              <a:rPr lang="en-US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x </a:t>
            </a: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5 </a:t>
            </a:r>
            <a:r>
              <a:rPr lang="en-US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x 1,1</a:t>
            </a: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                                                  10,5</a:t>
            </a:r>
            <a:r>
              <a:rPr lang="en-US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x </a:t>
            </a: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5 </a:t>
            </a:r>
            <a:r>
              <a:rPr lang="en-US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x 1,1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--------------------- = 1,6 (без ОВЗ);                       --------------------- = 2,31 (с ОВЗ).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        36                                                                         25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Группы без ОВЗ * 1,6 + группы с ОВЗ * 2,31 = количество ставок воспитателей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                          Численность помощников воспитателей в группе: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b="1" i="0" u="none" strike="noStrike" baseline="0" dirty="0">
              <a:solidFill>
                <a:srgbClr val="3636A8"/>
              </a:solidFill>
              <a:latin typeface="Arial Narrow" panose="020B0606020202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 10,5</a:t>
            </a:r>
            <a:r>
              <a:rPr lang="en-US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x </a:t>
            </a: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5</a:t>
            </a:r>
            <a:r>
              <a:rPr lang="en-US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x 1,1</a:t>
            </a: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                                               10,5</a:t>
            </a:r>
            <a:r>
              <a:rPr lang="en-US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x </a:t>
            </a: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5</a:t>
            </a:r>
            <a:r>
              <a:rPr lang="en-US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x 1,1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--------------------- = 1,44 (город)                      -------------------- = 1,6 (женщины, село).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         40                                                                  36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391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8C7F585-5218-4D77-A9B2-1913FE066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332656"/>
            <a:ext cx="7211144" cy="114300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Как рассчитать размер ставки заработной платы, оклада (должностного оклада) педагогических работников (детские сады)?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AF104-E259-4063-8C00-CE5A8EC18F72}"/>
              </a:ext>
            </a:extLst>
          </p:cNvPr>
          <p:cNvSpPr txBox="1"/>
          <p:nvPr/>
        </p:nvSpPr>
        <p:spPr>
          <a:xfrm>
            <a:off x="467544" y="1816363"/>
            <a:ext cx="842493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/>
            <a:r>
              <a:rPr lang="ru-RU" sz="200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1. Из средней заработной платы (целевого показателя) «убираем» сумму на выплату уральского районного коэффициента (15 %) и суммы на выплаты компенсационного характера (руководство метод объединением и т.д. (по статистическим данным бухгалтерии)): </a:t>
            </a:r>
            <a:r>
              <a:rPr lang="ru-RU" sz="200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46 000 – 6 000 (р/к) – 2 000 (комп.) = 38 000</a:t>
            </a:r>
            <a:endParaRPr lang="ru-RU" sz="2000" u="none" strike="noStrike" baseline="0" dirty="0">
              <a:solidFill>
                <a:srgbClr val="3636A8"/>
              </a:solidFill>
              <a:latin typeface="Arial Narrow" panose="020B0606020202030204" pitchFamily="34" charset="0"/>
            </a:endParaRPr>
          </a:p>
          <a:p>
            <a:pPr indent="355600"/>
            <a:r>
              <a:rPr lang="ru-RU" sz="2000" dirty="0">
                <a:solidFill>
                  <a:srgbClr val="3636A8"/>
                </a:solidFill>
                <a:latin typeface="Arial Narrow" panose="020B0606020202030204" pitchFamily="34" charset="0"/>
              </a:rPr>
              <a:t>2.</a:t>
            </a:r>
            <a:r>
              <a:rPr lang="ru-RU" sz="200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 Оставшуюся часть распределяем в соотношении 70 (ставки, оклады) на 30 (стимулирующие выплаты): </a:t>
            </a:r>
            <a:r>
              <a:rPr lang="ru-RU" sz="200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26 600 и 11 400 рублей</a:t>
            </a:r>
          </a:p>
          <a:p>
            <a:pPr indent="355600"/>
            <a:r>
              <a:rPr lang="ru-RU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3. Рассчитываем среднюю нагрузку «в ставках» (не в часах, потому что нормы разные, например, у воспитателей 25 (дети с ОВЗ) или 36 часов).</a:t>
            </a:r>
            <a:endParaRPr lang="ru-RU" sz="2000" u="none" strike="noStrike" baseline="0" dirty="0">
              <a:solidFill>
                <a:srgbClr val="3636A8"/>
              </a:solidFill>
              <a:latin typeface="Arial Narrow" panose="020B0606020202030204" pitchFamily="34" charset="0"/>
            </a:endParaRPr>
          </a:p>
          <a:p>
            <a:pPr indent="355600"/>
            <a:r>
              <a:rPr lang="ru-RU" sz="2000" dirty="0">
                <a:solidFill>
                  <a:srgbClr val="3636A8"/>
                </a:solidFill>
                <a:latin typeface="Arial Narrow" panose="020B0606020202030204" pitchFamily="34" charset="0"/>
              </a:rPr>
              <a:t>3. Часть, направляемую на выплату ставок (окладов), делим на полученную среднюю нагрузку, уменьшаем в 1,2 – 1,25 раза (в зависимости от того, какую квалификационную категорию имеет большинство педагогических работников), а на селе – в 1,45 – 1,5 раза (учитывая, в том числе,  увеличение размеров окладов за работу в сельской местности) получившаяся величина – примерный размер ставки (должностного оклада) педагогического  работника в данной дошкольной образовательной организации:</a:t>
            </a:r>
          </a:p>
          <a:p>
            <a:pPr indent="355600"/>
            <a:r>
              <a:rPr lang="ru-RU" sz="2000" b="1" dirty="0">
                <a:solidFill>
                  <a:srgbClr val="FF0000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26 600 / 1,46 = 18 219; без категории ставка составляет 15 182 рубля</a:t>
            </a:r>
          </a:p>
        </p:txBody>
      </p:sp>
    </p:spTree>
    <p:extLst>
      <p:ext uri="{BB962C8B-B14F-4D97-AF65-F5344CB8AC3E}">
        <p14:creationId xmlns:p14="http://schemas.microsoft.com/office/powerpoint/2010/main" val="3431843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16E9C-AE8D-45AF-B89F-90535E95A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 anchor="ctr"/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ПРОФЕССИОНАЛЬНАЯ КВАЛИФИКАЦИОННАЯ ГРУППА ДОЛЖНОСТЕЙ ПЕДАГОГИЧЕСКИХ РАБОТНИКОВ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(детский сад)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1EDCBB71-44D7-4E7D-92FE-211EEB422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080381"/>
              </p:ext>
            </p:extLst>
          </p:nvPr>
        </p:nvGraphicFramePr>
        <p:xfrm>
          <a:off x="498376" y="1916832"/>
          <a:ext cx="817808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728920860"/>
                    </a:ext>
                  </a:extLst>
                </a:gridCol>
                <a:gridCol w="5153744">
                  <a:extLst>
                    <a:ext uri="{9D8B030D-6E8A-4147-A177-3AD203B41FA5}">
                      <a16:colId xmlns:a16="http://schemas.microsoft.com/office/drawing/2014/main" val="35053742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01553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Квалификационный уровень 	</a:t>
                      </a:r>
                      <a:endParaRPr lang="ru-RU" sz="1600" b="1" i="0" u="none" strike="noStrike" baseline="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  <a:hlinkClick r:id="rId2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Должности работников образования</a:t>
                      </a:r>
                      <a:endParaRPr lang="ru-RU" sz="1600" b="1" i="0" u="none" strike="noStrike" baseline="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  <a:hlinkClick r:id="rId2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Размер должностного оклада, ставки заработной платы</a:t>
                      </a:r>
                      <a:endParaRPr lang="ru-RU" sz="1600" b="1" i="0" u="none" strike="noStrike" baseline="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  <a:hlinkClick r:id="rId2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1921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квалификационный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инструктор по труду; инструктор по физической культуре; музыкальный руководитель; старший вожатый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14 000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435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квалификационный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инструктор-методист; концертмейстер; педагог дополнительного образования; педагог-организатор; социальный педагог; тренер-преподаватель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15 182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1719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квалификационный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воспитатель; мастер производственного обучения; методист; педагог-психолог; старший инструктор-методист; старший педагог дополнительного образования; старший тренер-преподаватель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15 182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8121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квалификационный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преподаватель; преподаватель-организатор основ безопасности жизнедеятельности; руководитель физического воспитания; старший воспитатель; старший методист; тьютор; учитель; учитель-дефектолог; учитель-логопед (логопед), педагог-библиотекарь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16 000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182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127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55F6F28-8B0D-4EEB-9C8E-3165E646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 (100 %)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B1E5AAB6-2EDA-4BBE-A2A6-8BC170497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15258"/>
              </p:ext>
            </p:extLst>
          </p:nvPr>
        </p:nvGraphicFramePr>
        <p:xfrm>
          <a:off x="354360" y="2523121"/>
          <a:ext cx="843528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820">
                  <a:extLst>
                    <a:ext uri="{9D8B030D-6E8A-4147-A177-3AD203B41FA5}">
                      <a16:colId xmlns:a16="http://schemas.microsoft.com/office/drawing/2014/main" val="816359060"/>
                    </a:ext>
                  </a:extLst>
                </a:gridCol>
                <a:gridCol w="2108820">
                  <a:extLst>
                    <a:ext uri="{9D8B030D-6E8A-4147-A177-3AD203B41FA5}">
                      <a16:colId xmlns:a16="http://schemas.microsoft.com/office/drawing/2014/main" val="411278595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38138572"/>
                    </a:ext>
                  </a:extLst>
                </a:gridCol>
                <a:gridCol w="1985392">
                  <a:extLst>
                    <a:ext uri="{9D8B030D-6E8A-4147-A177-3AD203B41FA5}">
                      <a16:colId xmlns:a16="http://schemas.microsoft.com/office/drawing/2014/main" val="197641478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Стимулирующие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(21-22 % от ФОТ)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Оклады (ставки)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Компенсационные</a:t>
                      </a:r>
                      <a:r>
                        <a:rPr lang="ru-RU" sz="1400" b="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 (в т.ч. за дополнительные виды работ)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Районный коэффициент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242743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Интенсивность, высокие результаты, качество, стаж, итоги работы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Повышения за квалификационную категорию и работу на селе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в среднем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12 - 17 %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79504"/>
                  </a:ext>
                </a:extLst>
              </a:tr>
            </a:tbl>
          </a:graphicData>
        </a:graphic>
      </p:graphicFrame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1899E534-BF39-4B04-A738-9AB8F499B2B1}"/>
              </a:ext>
            </a:extLst>
          </p:cNvPr>
          <p:cNvSpPr/>
          <p:nvPr/>
        </p:nvSpPr>
        <p:spPr>
          <a:xfrm rot="5400000" flipH="1">
            <a:off x="6638927" y="1022264"/>
            <a:ext cx="252000" cy="236364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4291D8-B652-42A5-84DE-EF8CF5565936}"/>
              </a:ext>
            </a:extLst>
          </p:cNvPr>
          <p:cNvSpPr txBox="1"/>
          <p:nvPr/>
        </p:nvSpPr>
        <p:spPr>
          <a:xfrm>
            <a:off x="5691116" y="1616422"/>
            <a:ext cx="2147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none" strike="noStrike" baseline="0" dirty="0">
                <a:solidFill>
                  <a:srgbClr val="009900"/>
                </a:solidFill>
                <a:latin typeface="Arial Narrow" panose="020B0606020202030204" pitchFamily="34" charset="0"/>
              </a:rPr>
              <a:t>без учета !!!</a:t>
            </a:r>
            <a:endParaRPr lang="ru-RU" sz="2400" dirty="0">
              <a:solidFill>
                <a:srgbClr val="009900"/>
              </a:solidFill>
            </a:endParaRPr>
          </a:p>
        </p:txBody>
      </p:sp>
      <p:sp>
        <p:nvSpPr>
          <p:cNvPr id="11" name="Левая фигурная скобка 10">
            <a:extLst>
              <a:ext uri="{FF2B5EF4-FFF2-40B4-BE49-F238E27FC236}">
                <a16:creationId xmlns:a16="http://schemas.microsoft.com/office/drawing/2014/main" id="{BB3E16D8-C30C-498A-91EC-C3CE51949100}"/>
              </a:ext>
            </a:extLst>
          </p:cNvPr>
          <p:cNvSpPr/>
          <p:nvPr/>
        </p:nvSpPr>
        <p:spPr>
          <a:xfrm rot="16200000">
            <a:off x="2312392" y="4195134"/>
            <a:ext cx="324000" cy="21960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22AF8-62CC-4587-BC43-D353E484EA53}"/>
              </a:ext>
            </a:extLst>
          </p:cNvPr>
          <p:cNvSpPr txBox="1"/>
          <p:nvPr/>
        </p:nvSpPr>
        <p:spPr>
          <a:xfrm>
            <a:off x="755576" y="5460316"/>
            <a:ext cx="38164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none" strike="noStrike" baseline="0" dirty="0">
                <a:solidFill>
                  <a:srgbClr val="009900"/>
                </a:solidFill>
                <a:latin typeface="Arial Narrow" panose="020B0606020202030204" pitchFamily="34" charset="0"/>
              </a:rPr>
              <a:t>Соотношение 70 к 30 оставшихся  70 - 75 % ФОТ!</a:t>
            </a:r>
            <a:endParaRPr lang="ru-RU" sz="2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Выплаты стимулирующего характера</a:t>
            </a:r>
            <a:endParaRPr lang="ru-RU" sz="28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D074974-B0A2-4468-9275-B694893E9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928305"/>
              </p:ext>
            </p:extLst>
          </p:nvPr>
        </p:nvGraphicFramePr>
        <p:xfrm>
          <a:off x="197513" y="1556792"/>
          <a:ext cx="8748973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7">
                  <a:extLst>
                    <a:ext uri="{9D8B030D-6E8A-4147-A177-3AD203B41FA5}">
                      <a16:colId xmlns:a16="http://schemas.microsoft.com/office/drawing/2014/main" val="106777454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3747815"/>
                    </a:ext>
                  </a:extLst>
                </a:gridCol>
                <a:gridCol w="2790310">
                  <a:extLst>
                    <a:ext uri="{9D8B030D-6E8A-4147-A177-3AD203B41FA5}">
                      <a16:colId xmlns:a16="http://schemas.microsoft.com/office/drawing/2014/main" val="292818072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162997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Виды стимулирующих выплат</a:t>
                      </a:r>
                    </a:p>
                  </a:txBody>
                  <a:tcPr anchor="ctr"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Периодичность установления</a:t>
                      </a:r>
                    </a:p>
                  </a:txBody>
                  <a:tcPr anchor="ctr"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Основания для установления</a:t>
                      </a:r>
                    </a:p>
                  </a:txBody>
                  <a:tcPr anchor="ctr"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Процент от ФОТ</a:t>
                      </a:r>
                    </a:p>
                  </a:txBody>
                  <a:tcPr anchor="ctr">
                    <a:solidFill>
                      <a:schemeClr val="accent1"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038248"/>
                  </a:ext>
                </a:extLst>
              </a:tr>
              <a:tr h="425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1) за интенсивность и высокие результаты работы</a:t>
                      </a:r>
                    </a:p>
                    <a:p>
                      <a:endParaRPr lang="ru-RU" sz="16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 раз в год при тарификации (в зависимости от наличия условий интенсификации труда и по итогам работы за предыдущий год согласно Положению о стимулировании) на весь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наполняемость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дети с ОВЗ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 КЛАСС, ГИА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solidFill>
                            <a:srgbClr val="3636A8"/>
                          </a:solidFill>
                          <a:highlight>
                            <a:srgbClr val="FFFFCC"/>
                          </a:highlight>
                          <a:latin typeface="Arial Narrow" panose="020B0606020202030204" pitchFamily="34" charset="0"/>
                        </a:rPr>
                        <a:t>профессиональные конкурсы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достижения за предыдущий период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до 35 %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(7 % ФОТ)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887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2) за качество выполняемых работ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 раз в год при тарификации на весь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Наличие ученой степени или почетного звания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6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абсолютный размер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1015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3) за стаж непрерывной работы, выслугу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 раз в год при тарификации на весь год</a:t>
                      </a:r>
                    </a:p>
                    <a:p>
                      <a:endParaRPr lang="ru-RU" sz="16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Учитывается стаж работы (общий или в данной организации)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до 15%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(5 % ФОТ)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9163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4) премиальные выплаты по итогам работы.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 раз в год при тарификации по итогам работы за предыдущий квартал, ежеквартально оценивается выполнение показателей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Критерии оценки эффективности труда персонально установленные работнику в ТД (дополнительном соглашении)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не менее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50 %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(10 % ФОТ)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31884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43E29-36DC-EE6E-8863-09EF86EE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sz="2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Приказ Министерства образования и молодежной политики Свердловской области от 12.05.2021 N 437-Д</a:t>
            </a:r>
            <a:br>
              <a:rPr lang="ru-RU" sz="2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"О знаке отличия Министерства образования и молодежной политики Свердловской области "Почетный наставник сферы образования"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4417A3-A3D9-166A-B12B-BA0C7BBC4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568952" cy="3849291"/>
          </a:xfrm>
        </p:spPr>
        <p:txBody>
          <a:bodyPr/>
          <a:lstStyle/>
          <a:p>
            <a:pPr marL="0" indent="0">
              <a:buNone/>
            </a:pP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2. </a:t>
            </a:r>
            <a:r>
              <a:rPr lang="ru-RU" sz="20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Знаком отличия награждаются лучшие наставники из числа работников </a:t>
            </a: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муниципальных образовательных организаций, осуществляющих образовательную деятельность на территории Свердловской области, органов местного самоуправления, осуществляющих управление в сфере образования, расположенных на территории Свердловской области (далее - органы местного самоуправления), </a:t>
            </a:r>
            <a:r>
              <a:rPr lang="ru-RU" sz="200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государственных образовательных учреждений </a:t>
            </a: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Свердловской области, подведомственных Министерству образования, </a:t>
            </a:r>
            <a:r>
              <a:rPr lang="ru-RU" sz="200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образовательных организаций высшего образования, расположенных на территории Свердловской области, а также государственные гражданские </a:t>
            </a: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служащие Министерства образования (далее - кандидаты) за личные заслуги в наставнической деятельности, включающей в себя оказание эффективной помощи молодым специалистам в приобретении опыта работы по специальности, формировании практических знаний и навыков, совершенствовании форм и методов работы.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82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9AA91-1E73-4A49-9298-7AAA98CE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ДОПОЛНИТЕЛЬНОЕ СОГЛАШЕНИЕ № 5 к Соглашению</a:t>
            </a:r>
            <a:br>
              <a:rPr lang="ru-RU" sz="18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Министерством образования и молодёжной политики Свердловской области и Свердловской областной организацией Профсоюза работников народного образования и науки Российской Федерации на 2021–2023 гг.</a:t>
            </a:r>
            <a:br>
              <a:rPr lang="ru-RU" sz="1800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6DBF7-9335-4C96-97DB-F9C9ABCEA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58" y="1916832"/>
            <a:ext cx="8255768" cy="4209331"/>
          </a:xfrm>
        </p:spPr>
        <p:txBody>
          <a:bodyPr/>
          <a:lstStyle/>
          <a:p>
            <a:pPr marL="0" indent="0">
              <a:buNone/>
            </a:pP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Дополнить подпункт 3.5.5 пункта 3.5 следующим абзацем: </a:t>
            </a:r>
          </a:p>
          <a:p>
            <a:pPr marL="0" indent="0">
              <a:buNone/>
            </a:pP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«Стороны рекомендуют работодателям </a:t>
            </a:r>
            <a:r>
              <a:rPr lang="ru-RU" sz="20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производить повышение размера ставки заработной платы педагогических работников общеобразовательных организаций по должности «советник директора по воспитанию и взаимодействию с детскими общественными объединениями» за соответствующую квалификационную категорию</a:t>
            </a: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, присвоенную этим педагогическим работникам по другим педагогическим должностям. Условия повышения размера ставки заработной платы педагогических работников по должности советника директора по воспитанию и взаимодействию с детскими общественными объединениями устанавливаются в коллективных договорах и локальных нормативных актах образовательной организации.». </a:t>
            </a:r>
          </a:p>
          <a:p>
            <a:pPr marL="0" indent="0">
              <a:buNone/>
            </a:pP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2. Изменение в Соглашение вступает в силу с даты подписания настоящего соглашения. </a:t>
            </a:r>
            <a:endParaRPr lang="ru-RU" sz="2000" dirty="0">
              <a:solidFill>
                <a:srgbClr val="3636A8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0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9AA91-1E73-4A49-9298-7AAA98CE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ДОПОЛНИТЕЛЬНОЕ СОГЛАШЕНИЕ № 6 к Соглашению</a:t>
            </a:r>
            <a:br>
              <a:rPr lang="ru-RU" sz="18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Министерством образования и молодёжной политики Свердловской области и Свердловской областной организацией Профсоюза работников народного образования и науки Российской Федерации на 2021–2023 гг.</a:t>
            </a:r>
            <a:br>
              <a:rPr lang="ru-RU" sz="1800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6DBF7-9335-4C96-97DB-F9C9ABCEA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58" y="1916832"/>
            <a:ext cx="8255768" cy="44644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Подпункт 2.1.5 пункта 2.1 дополнить следующими абзацами: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 целях создания условий для обеспечения методического сопровождения педагогов при введении обновленных федеральных государственных образовательных стандартов общего образования </a:t>
            </a:r>
            <a:r>
              <a:rPr lang="ru-RU" sz="1800" b="1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сохранять ранее созданные районные и городские методические кабинеты системы образования и штатную численность работников в них </a:t>
            </a: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Приложению № 16»;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целях обеспечения образовательных организаций педагогическими кадрами </a:t>
            </a:r>
            <a:r>
              <a:rPr lang="ru-RU" sz="1800" b="1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организовать целевую подготовку учителей </a:t>
            </a: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заключение договора между органом местного самоуправления, образовательной организацией высшего или профессионального образования и обучающимся;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целях выполнения пункта 6 статьи 47 Федерального закона от 29 декабря</a:t>
            </a:r>
            <a:b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2012 года № 273-ФЗ «Об образовании в Российской Федерации» при отсутствии соответствующего жилищного фонда в муниципальном образовании, расположенном на территории Свердловской области, </a:t>
            </a:r>
            <a:r>
              <a:rPr lang="ru-RU" sz="1800" b="1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заключать договоры коммерческого найма жилых помещений для обеспечения педагогических работников жильем социального найма</a:t>
            </a: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.».</a:t>
            </a:r>
          </a:p>
        </p:txBody>
      </p:sp>
    </p:spTree>
    <p:extLst>
      <p:ext uri="{BB962C8B-B14F-4D97-AF65-F5344CB8AC3E}">
        <p14:creationId xmlns:p14="http://schemas.microsoft.com/office/powerpoint/2010/main" val="407094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9AA91-1E73-4A49-9298-7AAA98CE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ДОПОЛНИТЕЛЬНОЕ СОГЛАШЕНИЕ № 6 к Соглашению</a:t>
            </a:r>
            <a:br>
              <a:rPr lang="ru-RU" sz="18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Министерством образования и молодёжной политики Свердловской области и Свердловской областной организацией Профсоюза работников народного образования и науки Российской Федерации на 2021–2023 гг.</a:t>
            </a:r>
            <a:br>
              <a:rPr lang="ru-RU" sz="1800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6DBF7-9335-4C96-97DB-F9C9ABCEA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4644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Подпункт 2.1.6 пункта 2.1 дополнить следующим абзацем: «принимают по согласованию с профсоюзным комитетом </a:t>
            </a:r>
            <a:r>
              <a:rPr lang="ru-RU" sz="1700" b="1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об аттестации на соответствие занимаемой должности работников образовательной организации, по должностям которых в соответствии с действующим законодательством не предусмотрена обязательная аттестация </a:t>
            </a: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соответствие занимаемой должности (Приложение № 17).».</a:t>
            </a:r>
          </a:p>
          <a:p>
            <a:pPr marL="0" indent="0" algn="just">
              <a:buNone/>
            </a:pP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1.3. Пункт 2.2 дополнить подпунктом 2.2.4 следующего содержания: </a:t>
            </a:r>
          </a:p>
          <a:p>
            <a:pPr marL="0" indent="0" algn="just">
              <a:buNone/>
            </a:pPr>
            <a:r>
              <a:rPr lang="ru-RU" sz="1700" dirty="0">
                <a:solidFill>
                  <a:srgbClr val="3636A8"/>
                </a:solidFill>
                <a:effectLst/>
                <a:highlight>
                  <a:srgbClr val="FFFFCC"/>
                </a:highligh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«2.2.4. </a:t>
            </a:r>
            <a:r>
              <a:rPr lang="ru-RU" sz="1700" b="1" dirty="0">
                <a:solidFill>
                  <a:srgbClr val="3636A8"/>
                </a:solidFill>
                <a:effectLst/>
                <a:highlight>
                  <a:srgbClr val="FFFFCC"/>
                </a:highligh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Рекомендовать работникам – членам Профсоюза при формировании электронного портфолио для аттестации на квалификационную категорию указывать дату своего вступления в Профсоюз.».</a:t>
            </a:r>
          </a:p>
          <a:p>
            <a:pPr marL="0" indent="0" algn="just">
              <a:buNone/>
            </a:pP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1.4. П</a:t>
            </a: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ункт 3.5 дополнить подпунктом 3.5.20 следующего содержания:</a:t>
            </a:r>
          </a:p>
          <a:p>
            <a:pPr marL="0" indent="0" algn="just">
              <a:buNone/>
            </a:pP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3.5.20. Педагогическим работникам, принимающим участие в муниципальном, региональном, федеральном этапах </a:t>
            </a:r>
            <a:r>
              <a:rPr lang="ru-RU" sz="1700" b="1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профессиональных конкурсов</a:t>
            </a: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, на период подготовки к участию в конкурсных мероприятиях </a:t>
            </a:r>
            <a:r>
              <a:rPr lang="ru-RU" sz="1700" b="1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устанавливается стимулирующая выплата за интенсивность в размере не менее 10 % </a:t>
            </a: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оклада (должностного оклада), ставки заработной платы. Данная выплата устанавливается в пределах фонда оплаты труда образовательной организации. Наименования профессиональных конкурсов, за которые устанавливается данная стимулирующая выплата, конкретизируются</a:t>
            </a:r>
            <a:b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</a:br>
            <a:r>
              <a:rPr lang="ru-RU" sz="17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в Положении об оплате труда образовательной организации.».</a:t>
            </a:r>
            <a:endParaRPr lang="ru-RU" sz="17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4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9AA91-1E73-4A49-9298-7AAA98CE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ДОПОЛНИТЕЛЬНОЕ СОГЛАШЕНИЕ № 6 к Соглашению</a:t>
            </a:r>
            <a:br>
              <a:rPr lang="ru-RU" sz="18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Министерством образования и молодёжной политики Свердловской области и Свердловской областной организацией Профсоюза работников народного образования и науки Российской Федерации на 2021–2023 гг.</a:t>
            </a:r>
            <a:br>
              <a:rPr lang="ru-RU" sz="1800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6DBF7-9335-4C96-97DB-F9C9ABCEA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999" y="1844824"/>
            <a:ext cx="8552481" cy="44644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1.5. Пункт 4.3 дополнить подпунктом 4.3.6 следующего содержания: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«4.3.6. </a:t>
            </a: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При организации проведения муниципальных этапов Всероссийского конкурса «Учитель года России», Всероссийского профессионального конкурса «Воспитатель года России», иных конкурсов профессионального мастерства педагогических работников обеспечивать работу организационного комитета и жюри конкурса совместно с представителем территориальной организации Профсоюза.».</a:t>
            </a:r>
            <a:endParaRPr lang="ru-RU" sz="18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1.6. Абзац 2 подпункта 4.1.8 дополнить словами «(Приложение № 18)».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1.7. П</a:t>
            </a: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ункт 4.4 дополнить подпунктом 4.4.6 следующего содержания: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«4.4.6. </a:t>
            </a: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Награждать одного из участников муниципальных этапов Всероссийского конкурса «Учитель года России», Всероссийского профессионального конкурса «Воспитатель года России» специальным призом от Профсоюза на основании решения организационного комитета соответствующего конкурса.».</a:t>
            </a:r>
            <a:endParaRPr lang="ru-RU" sz="18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1.8. Дополнить Соглашение Приложением № 16 следующего содержания: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«Приложение № 16 </a:t>
            </a:r>
            <a:r>
              <a:rPr lang="ru-RU" sz="1800" b="1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Примерная штатная численность районных и городских методических кабинетов системы образования</a:t>
            </a:r>
            <a:endParaRPr lang="ru-RU" sz="18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1260B-DC27-6799-80F4-2BF36481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Призы от организаций Профсоюза</a:t>
            </a:r>
          </a:p>
        </p:txBody>
      </p:sp>
      <p:pic>
        <p:nvPicPr>
          <p:cNvPr id="7" name="Рисунок 6" descr="Изображение выглядит как посуда, ложка, обеденный сервиз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AAC05676-7C1A-5B22-5ABE-0BA0A49DB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6" y="3212976"/>
            <a:ext cx="3927728" cy="3281143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1AA104-FC8A-6DB9-108A-FDDD5B413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87" y="1489729"/>
            <a:ext cx="4572000" cy="31998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1EB077-20E6-74F8-21A0-B4AA7F62EEAF}"/>
              </a:ext>
            </a:extLst>
          </p:cNvPr>
          <p:cNvSpPr txBox="1"/>
          <p:nvPr/>
        </p:nvSpPr>
        <p:spPr>
          <a:xfrm>
            <a:off x="539552" y="1899808"/>
            <a:ext cx="31683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Всероссийский конкурс</a:t>
            </a:r>
          </a:p>
          <a:p>
            <a:r>
              <a:rPr lang="ru-RU" sz="2400" b="1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«Учитель года России»</a:t>
            </a:r>
            <a:endParaRPr lang="ru-RU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A9584A-C491-9DA3-AC60-690F27870278}"/>
              </a:ext>
            </a:extLst>
          </p:cNvPr>
          <p:cNvSpPr txBox="1"/>
          <p:nvPr/>
        </p:nvSpPr>
        <p:spPr>
          <a:xfrm>
            <a:off x="5076056" y="4909016"/>
            <a:ext cx="34918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Liberation Serif"/>
              </a:rPr>
              <a:t>Всероссийский профессиональный конкурс «Воспитатель года России»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16925329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13344</TotalTime>
  <Words>4704</Words>
  <Application>Microsoft Office PowerPoint</Application>
  <PresentationFormat>Экран (4:3)</PresentationFormat>
  <Paragraphs>400</Paragraphs>
  <Slides>35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Arial Narrow</vt:lpstr>
      <vt:lpstr>Calibri</vt:lpstr>
      <vt:lpstr>Times New Roman</vt:lpstr>
      <vt:lpstr>Специальное оформление</vt:lpstr>
      <vt:lpstr>1_Специальное оформление</vt:lpstr>
      <vt:lpstr>Document</vt:lpstr>
      <vt:lpstr>Acrobat Document</vt:lpstr>
      <vt:lpstr>Презентация PowerPoint</vt:lpstr>
      <vt:lpstr>Значимые итоги - 2022:</vt:lpstr>
      <vt:lpstr>Презентация PowerPoint</vt:lpstr>
      <vt:lpstr>Приказ Министерства образования и молодежной политики Свердловской области от 12.05.2021 N 437-Д "О знаке отличия Министерства образования и молодежной политики Свердловской области "Почетный наставник сферы образования"</vt:lpstr>
      <vt:lpstr>ДОПОЛНИТЕЛЬНОЕ СОГЛАШЕНИЕ № 5 к Соглашению между Министерством образования и молодёжной политики Свердловской области и Свердловской областной организацией Профсоюза работников народного образования и науки Российской Федерации на 2021–2023 гг. </vt:lpstr>
      <vt:lpstr>ДОПОЛНИТЕЛЬНОЕ СОГЛАШЕНИЕ № 6 к Соглашению между Министерством образования и молодёжной политики Свердловской области и Свердловской областной организацией Профсоюза работников народного образования и науки Российской Федерации на 2021–2023 гг. </vt:lpstr>
      <vt:lpstr>ДОПОЛНИТЕЛЬНОЕ СОГЛАШЕНИЕ № 6 к Соглашению между Министерством образования и молодёжной политики Свердловской области и Свердловской областной организацией Профсоюза работников народного образования и науки Российской Федерации на 2021–2023 гг. </vt:lpstr>
      <vt:lpstr>ДОПОЛНИТЕЛЬНОЕ СОГЛАШЕНИЕ № 6 к Соглашению между Министерством образования и молодёжной политики Свердловской области и Свердловской областной организацией Профсоюза работников народного образования и науки Российской Федерации на 2021–2023 гг. </vt:lpstr>
      <vt:lpstr>Призы от организаций Профсоюза</vt:lpstr>
      <vt:lpstr>ДОПОЛНИТЕЛЬНОЕ СОГЛАШЕНИЕ № 6 к Соглашению между Министерством образования и молодёжной политики Свердловской области и Свердловской областной организацией Профсоюза работников народного образования и науки Российской Федерации на 2021–2023 гг. </vt:lpstr>
      <vt:lpstr>Методологической основой системы наставничества является понимание наставничества как:</vt:lpstr>
      <vt:lpstr>ДОПОЛНИТЕЛЬНОЕ СОГЛАШЕНИЕ № 7 к Соглашению между Министерством образования и молодёжной политики Свердловской области и Свердловской областной организацией Профсоюза работников народного образования и науки Российской Федерации на 2021–2023 гг. </vt:lpstr>
      <vt:lpstr>ДОПОЛНИТЕЛЬНОЕ СОГЛАШЕНИЕ № 7 к Соглашению между Министерством образования и молодёжной политики Свердловской области и Свердловской областной организацией Профсоюза работников народного образования и науки Российской Федерации на 2021–2023 гг. </vt:lpstr>
      <vt:lpstr>Закон Свердловской области от 09.12.2013 N 119-ОЗ "О нормативах финансового обеспечения государственных гарантий реализации прав на получение общего … за счет субвенций, предоставляемых из областного бюджета" </vt:lpstr>
      <vt:lpstr>Примерная основная образовательная программа среднего общего образования </vt:lpstr>
      <vt:lpstr>ВНЕУРОЧНАЯ ДЕЯТЕЛЬНОСТЬ 10 часов в неделю https://edsoo.ru/Vneurochnaya_deyatelnost.htm </vt:lpstr>
      <vt:lpstr>Оформление трудовых отношений с работниками</vt:lpstr>
      <vt:lpstr>Трудовой кодекс Российской Федерации Статья 135. Установление заработной платы</vt:lpstr>
      <vt:lpstr>Постановление Правительства Свердловской области от 12.10.2016 N 708-ПП «Об оплате труда работников государственных организаций Свердловской области, в отношении которых функции и полномочия учредителя осуществляются Министерством образования и молодежной политики Свердловской области»</vt:lpstr>
      <vt:lpstr>Единые рекомендации по установлению на федеральном, региональном и местном уровнях систем оплаты труда работников государственных и муниципальных учреждений на 2023 год (ст. 135 ТК РФ – учет обязателен!)</vt:lpstr>
      <vt:lpstr>Презентация PowerPoint</vt:lpstr>
      <vt:lpstr>ПРОФЕССИОНАЛЬНАЯ КВАЛИФИКАЦИОННАЯ ГРУППА ДОЛЖНОСТЕЙ ПЕДАГОГИЧЕСКИХ РАБОТНИКОВ (708-ПП)</vt:lpstr>
      <vt:lpstr>Единые рекомендации по установлению на федеральном, региональном и местном уровнях систем оплаты труда работников государственных и муниципальных учреждений на 2023 год (ст. 135 ТК РФ – учет обязателен!)</vt:lpstr>
      <vt:lpstr>ФОТ (100 %)*</vt:lpstr>
      <vt:lpstr>Как рассчитать размер ставки заработной платы, оклада (должностного оклада) педагогических работников (школы)?</vt:lpstr>
      <vt:lpstr>ПРОФЕССИОНАЛЬНАЯ КВАЛИФИКАЦИОННАЯ ГРУППА ДОЛЖНОСТЕЙ ПЕДАГОГИЧЕСКИХ РАБОТНИКОВ (школа)</vt:lpstr>
      <vt:lpstr>Приказ Министерства образования и молодёжной политики Свердловской области от 10.08.2022 № 02-01-82 / 9916 «О направлении уточненной примерной штатной численности…»</vt:lpstr>
      <vt:lpstr>Федеральный закон от 29.12.2012 N 273-ФЗ "Об образовании в Российской Федерации« (статья 42)</vt:lpstr>
      <vt:lpstr>Федеральный закон от 29.12.2012 N 273-ФЗ "Об образовании в Российской Федерации« (статья 79)</vt:lpstr>
      <vt:lpstr>Постановление Минтруда РФ от 21.04.1993 N 88 «Об утверждении Нормативов по определению численности персонала, занятого обслуживанием дошкольных учреждений (ясли, ясли-сады, детские сады)»</vt:lpstr>
      <vt:lpstr>ПРИМЕР:</vt:lpstr>
      <vt:lpstr>Как рассчитать размер ставки заработной платы, оклада (должностного оклада) педагогических работников (детские сады)?</vt:lpstr>
      <vt:lpstr>ПРОФЕССИОНАЛЬНАЯ КВАЛИФИКАЦИОННАЯ ГРУППА ДОЛЖНОСТЕЙ ПЕДАГОГИЧЕСКИХ РАБОТНИКОВ (детский сад)</vt:lpstr>
      <vt:lpstr>ФОТ (100 %)</vt:lpstr>
      <vt:lpstr>Выплаты стимулирующего характера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 Трошкина</cp:lastModifiedBy>
  <cp:revision>985</cp:revision>
  <dcterms:created xsi:type="dcterms:W3CDTF">2012-07-09T18:19:04Z</dcterms:created>
  <dcterms:modified xsi:type="dcterms:W3CDTF">2023-04-20T07:23:40Z</dcterms:modified>
</cp:coreProperties>
</file>