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  <p:sldMasterId id="2147483650" r:id="rId2"/>
    <p:sldMasterId id="2147483651" r:id="rId3"/>
  </p:sldMasterIdLst>
  <p:notesMasterIdLst>
    <p:notesMasterId r:id="rId40"/>
  </p:notesMasterIdLst>
  <p:sldIdLst>
    <p:sldId id="259" r:id="rId4"/>
    <p:sldId id="634" r:id="rId5"/>
    <p:sldId id="813" r:id="rId6"/>
    <p:sldId id="822" r:id="rId7"/>
    <p:sldId id="824" r:id="rId8"/>
    <p:sldId id="825" r:id="rId9"/>
    <p:sldId id="826" r:id="rId10"/>
    <p:sldId id="830" r:id="rId11"/>
    <p:sldId id="829" r:id="rId12"/>
    <p:sldId id="828" r:id="rId13"/>
    <p:sldId id="831" r:id="rId14"/>
    <p:sldId id="832" r:id="rId15"/>
    <p:sldId id="833" r:id="rId16"/>
    <p:sldId id="834" r:id="rId17"/>
    <p:sldId id="835" r:id="rId18"/>
    <p:sldId id="836" r:id="rId19"/>
    <p:sldId id="837" r:id="rId20"/>
    <p:sldId id="838" r:id="rId21"/>
    <p:sldId id="839" r:id="rId22"/>
    <p:sldId id="840" r:id="rId23"/>
    <p:sldId id="857" r:id="rId24"/>
    <p:sldId id="842" r:id="rId25"/>
    <p:sldId id="843" r:id="rId26"/>
    <p:sldId id="844" r:id="rId27"/>
    <p:sldId id="845" r:id="rId28"/>
    <p:sldId id="846" r:id="rId29"/>
    <p:sldId id="847" r:id="rId30"/>
    <p:sldId id="848" r:id="rId31"/>
    <p:sldId id="841" r:id="rId32"/>
    <p:sldId id="851" r:id="rId33"/>
    <p:sldId id="849" r:id="rId34"/>
    <p:sldId id="850" r:id="rId35"/>
    <p:sldId id="852" r:id="rId36"/>
    <p:sldId id="853" r:id="rId37"/>
    <p:sldId id="855" r:id="rId38"/>
    <p:sldId id="856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6D0"/>
    <a:srgbClr val="3636A8"/>
    <a:srgbClr val="FFFF99"/>
    <a:srgbClr val="FF9933"/>
    <a:srgbClr val="FFCC99"/>
    <a:srgbClr val="FFFF00"/>
    <a:srgbClr val="FF3300"/>
    <a:srgbClr val="006600"/>
    <a:srgbClr val="FF00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7471" autoAdjust="0"/>
  </p:normalViewPr>
  <p:slideViewPr>
    <p:cSldViewPr>
      <p:cViewPr varScale="1">
        <p:scale>
          <a:sx n="111" d="100"/>
          <a:sy n="111" d="100"/>
        </p:scale>
        <p:origin x="121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E22A7-B229-4F8E-9B21-3B6D82FE8EEA}" type="datetimeFigureOut">
              <a:rPr lang="ru-RU" smtClean="0"/>
              <a:pPr/>
              <a:t>12.04.2023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13A0D-6328-4883-A767-33D382F2DE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4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ТИТУЛ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подложка_иннопром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подложка_фон чистый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фон_чистый совсем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3508" y="1844824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2646D0"/>
                </a:solidFill>
                <a:latin typeface="Arial Narrow" panose="020B0606020202030204" pitchFamily="34" charset="0"/>
                <a:cs typeface="Times New Roman" pitchFamily="18" charset="0"/>
              </a:rPr>
              <a:t>Система управления охраной труда в образовательной организации</a:t>
            </a:r>
            <a:endParaRPr lang="ru-RU" sz="4000" b="1" dirty="0">
              <a:solidFill>
                <a:srgbClr val="2646D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3865D1-7BC5-4F17-AF26-9C9CDCAD1D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617" y="3600400"/>
            <a:ext cx="5696766" cy="32129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Специальная оценка условий труда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95536" y="2137420"/>
            <a:ext cx="5688632" cy="165618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Федеральный закон от 28.12.2013 № 426-ФЗ «О специальной оценке условий труда»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42AB82-86BE-CC5A-9EB8-BC50185D7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2996952" cy="29969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2BDE15-E9E1-2BDC-CE67-BD254BF223C6}"/>
              </a:ext>
            </a:extLst>
          </p:cNvPr>
          <p:cNvSpPr txBox="1"/>
          <p:nvPr/>
        </p:nvSpPr>
        <p:spPr>
          <a:xfrm>
            <a:off x="395536" y="4365104"/>
            <a:ext cx="5184576" cy="9848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u="sng" dirty="0">
                <a:solidFill>
                  <a:srgbClr val="2646D0"/>
                </a:solidFill>
                <a:latin typeface="Arial Narrow" panose="020B0606020202030204" pitchFamily="34" charset="0"/>
              </a:rPr>
              <a:t>Локальный нормативный акт: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Порядок проведения специальной оценки условий труда в образовательной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39876191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Оценка профессиональных рисков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Статья 218. Профессиональные риски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Минтруда России от 28.12.2021 № 926 «Об утверждении Рекомендаций по выбору методов оценки уровней профессиональных рисков и по снижению уровней таких рисков»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Минтруда России от 31.01.2022 № 36 «Об утверждении Рекомендаций по классификации, обнаружению, распознаванию и описанию опасностей»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E990DD-2BAD-CF49-FDB7-9531189D69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2996952" cy="299695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95536" y="5373216"/>
            <a:ext cx="5328592" cy="11605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u="sng" dirty="0">
                <a:solidFill>
                  <a:srgbClr val="2646D0"/>
                </a:solidFill>
                <a:latin typeface="Arial Narrow" panose="020B0606020202030204" pitchFamily="34" charset="0"/>
              </a:rPr>
              <a:t>Локальный нормативный акт: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Порядок проведения оценки профессиональных рисков в образовательной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21146752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Процедуры системы управления охраной труда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247193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Процедуры допуска работника: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Проведение психиатрических освидетельствований;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Проведение медицинских осмотров;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Обучение работника по охране труда.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70B0FD0-FA55-A0C2-0EF1-B69246859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r="36"/>
          <a:stretch/>
        </p:blipFill>
        <p:spPr bwMode="auto">
          <a:xfrm>
            <a:off x="6016887" y="1772816"/>
            <a:ext cx="3127113" cy="2544571"/>
          </a:xfrm>
          <a:prstGeom prst="rect">
            <a:avLst/>
          </a:prstGeom>
          <a:solidFill>
            <a:schemeClr val="bg1">
              <a:alpha val="21000"/>
            </a:schemeClr>
          </a:solidFill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</p:pic>
    </p:spTree>
    <p:extLst>
      <p:ext uri="{BB962C8B-B14F-4D97-AF65-F5344CB8AC3E}">
        <p14:creationId xmlns:p14="http://schemas.microsoft.com/office/powerpoint/2010/main" val="34372736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Психиатрическое освидетельствование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252028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Минздрава России от 20.05.2022 № 342н «Об утверждении порядка прохождения обязательного психиатрического освидетельствования работниками, осуществляющими отдельные виды деятельности, его периодичности, а также видов деятельности, при осуществлении которых проводится психиатрическое освидетельствование»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75544F91-D0AC-2835-E5D3-80D9EF9C2F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2975992" cy="297599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95536" y="4365104"/>
            <a:ext cx="5400600" cy="1224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u="sng" dirty="0">
                <a:solidFill>
                  <a:srgbClr val="2646D0"/>
                </a:solidFill>
                <a:latin typeface="Arial Narrow" panose="020B0606020202030204" pitchFamily="34" charset="0"/>
              </a:rPr>
              <a:t>Локальный нормативный акт: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Порядок прохождения работниками образовательной организации психиатрического освидетельствования</a:t>
            </a:r>
          </a:p>
        </p:txBody>
      </p:sp>
    </p:spTree>
    <p:extLst>
      <p:ext uri="{BB962C8B-B14F-4D97-AF65-F5344CB8AC3E}">
        <p14:creationId xmlns:p14="http://schemas.microsoft.com/office/powerpoint/2010/main" val="32118008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Медицинские осмотры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28803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Минздрава России от 28.01.2021 № 29н «Об утверждении Порядка проведения обязательных предварительных и периодических медицинских осмотров работников, …, перечня медицинских противопоказаний к осуществлению работ с вредными и (или) опасными производственными факторами, а также работам, при выполнении которых проводятся обязательные предварительные и периодические медицинские осмотры»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75544F91-D0AC-2835-E5D3-80D9EF9C2F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2975992" cy="297599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95536" y="4869160"/>
            <a:ext cx="5688632" cy="13765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u="sng" dirty="0">
                <a:solidFill>
                  <a:srgbClr val="2646D0"/>
                </a:solidFill>
                <a:latin typeface="Arial Narrow" panose="020B0606020202030204" pitchFamily="34" charset="0"/>
              </a:rPr>
              <a:t>Локальный нормативный акт: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Порядок прохождения работниками образовательной организации медицинских осмотров</a:t>
            </a:r>
          </a:p>
        </p:txBody>
      </p:sp>
    </p:spTree>
    <p:extLst>
      <p:ext uri="{BB962C8B-B14F-4D97-AF65-F5344CB8AC3E}">
        <p14:creationId xmlns:p14="http://schemas.microsoft.com/office/powerpoint/2010/main" val="1593201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Обучение по охране труда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115212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Постановление Правительства РФ от 24.12.2021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№ 2464 «О порядке обучения по охране труда и проверки знания требований охраны труда»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 descr="Изображение выглядит как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75544F91-D0AC-2835-E5D3-80D9EF9C2F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2975992" cy="297599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3068960"/>
            <a:ext cx="5688632" cy="25286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инструктажи по охране труда;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стажировки на рабочем месте;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обучение по оказанию первой помощи пострадавшим;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обучение по использованию (применению) средств индивидуальной защиты;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обучение безопасным методам и приемам выполнения работ.</a:t>
            </a:r>
          </a:p>
        </p:txBody>
      </p:sp>
    </p:spTree>
    <p:extLst>
      <p:ext uri="{BB962C8B-B14F-4D97-AF65-F5344CB8AC3E}">
        <p14:creationId xmlns:p14="http://schemas.microsoft.com/office/powerpoint/2010/main" val="2437684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Инструктажи по охране труда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6120680" cy="48965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u="sng" dirty="0">
                <a:solidFill>
                  <a:srgbClr val="2646D0"/>
                </a:solidFill>
                <a:latin typeface="Arial Narrow" panose="020B0606020202030204" pitchFamily="34" charset="0"/>
              </a:rPr>
              <a:t>Локальные нормативные акты: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Положение об организации и проведении инструктажей по охране труда (с указанием формы и метода проведения инструктажа и формы проведения проверки знания требований охраны труда работников при инструктаже по охране труда).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Программа вводного инструктажа по охране труда.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Перечень профессий и должностей работников, освобожденных от прохождения первичного инструктажа по охране труда (при решении работодателя об освобождении работников от инструктажа).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Программа вводного инструктажа по охране труда для работников, освобожденных от прохождения первичного инструктажа по охране труда.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о назначении лиц, ответственных за проведение инструктажей по охране труда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Журналы (или иная форма) регистрации прохождения инструктажей по охране труда.</a:t>
            </a:r>
          </a:p>
        </p:txBody>
      </p:sp>
      <p:pic>
        <p:nvPicPr>
          <p:cNvPr id="2" name="Рисунок 1" descr="Изображение выглядит как игрушка">
            <a:extLst>
              <a:ext uri="{FF2B5EF4-FFF2-40B4-BE49-F238E27FC236}">
                <a16:creationId xmlns:a16="http://schemas.microsoft.com/office/drawing/2014/main" id="{C06A5F9A-E9E5-20B4-DE7C-E99221B4FD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772816"/>
            <a:ext cx="291632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1011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Стажировки по охране труда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33843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u="sng" dirty="0">
                <a:solidFill>
                  <a:srgbClr val="2646D0"/>
                </a:solidFill>
                <a:latin typeface="Arial Narrow" panose="020B0606020202030204" pitchFamily="34" charset="0"/>
              </a:rPr>
              <a:t>Локальные нормативные акты: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Положение о порядке организации, проведении и регистрации результатов стажировок по охране труда на рабочем месте.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Перечень профессий и должностей работников, которым необходимо пройти стажировку по охране труда.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Программа стажировки по охране труда.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о назначении лиц, ответственных за проведение стажировок по охране труда.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Журнал (или иная форма) регистрации прохождения стажировки по охране труда.</a:t>
            </a:r>
          </a:p>
        </p:txBody>
      </p:sp>
      <p:pic>
        <p:nvPicPr>
          <p:cNvPr id="2" name="Рисунок 1" descr="Изображение выглядит как игрушка">
            <a:extLst>
              <a:ext uri="{FF2B5EF4-FFF2-40B4-BE49-F238E27FC236}">
                <a16:creationId xmlns:a16="http://schemas.microsoft.com/office/drawing/2014/main" id="{C06A5F9A-E9E5-20B4-DE7C-E99221B4FD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313234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1127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Обучение по оказанию первой помощи пострадавшим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904656" cy="46085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u="sng" dirty="0">
                <a:solidFill>
                  <a:srgbClr val="2646D0"/>
                </a:solidFill>
                <a:latin typeface="Arial Narrow" panose="020B0606020202030204" pitchFamily="34" charset="0"/>
              </a:rPr>
              <a:t>Локальные нормативные акты: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Положение об организации и проведении обучения по оказанию первой помощи пострадавшим (или раздел в положении по обучению по охране труда).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об утверждении перечня профессий и должностей работников, которым необходимо пройти обучение по оказанию первой помощи пострадавшим (с разбивкой на обучающихся внутри организации и в сторонней организации).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Программа обучения по оказанию первой помощи пострадавшим (или раздел в программе обучения по охране труда).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о назначении лиц, ответственных за проведение обучения по оказанию первой помощи пострадавшим.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о создании комиссии по проверке знаний по оказанию первой помощи пострадавшим (если создается отдельная комиссия).</a:t>
            </a:r>
          </a:p>
        </p:txBody>
      </p:sp>
      <p:pic>
        <p:nvPicPr>
          <p:cNvPr id="2" name="Рисунок 1" descr="Изображение выглядит как игрушка">
            <a:extLst>
              <a:ext uri="{FF2B5EF4-FFF2-40B4-BE49-F238E27FC236}">
                <a16:creationId xmlns:a16="http://schemas.microsoft.com/office/drawing/2014/main" id="{C06A5F9A-E9E5-20B4-DE7C-E99221B4FD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313234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4165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Обучение по использованию (применению) средств индивидуальной защиты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8568952" cy="44644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u="sng" dirty="0">
                <a:solidFill>
                  <a:srgbClr val="2646D0"/>
                </a:solidFill>
                <a:latin typeface="Arial Narrow" panose="020B0606020202030204" pitchFamily="34" charset="0"/>
              </a:rPr>
              <a:t>Локальные нормативные акты: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Положение об организации и проведении обучения по использованию (применению) средств индивидуальной защиты (или раздел в положении по обучению по охране труда).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Перечень средств индивидуальной защиты, применение которых требует от работников практических навыков.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Программа(ы) обучения по использованию (применению) средств индивидуальной защиты (или раздел в программе по обучению по охране труда).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об утверждении перечня профессий и должностей работников, которым необходимо пройти обучение по использованию (применению) средств индивидуальной защиты (с разбивкой на обучающихся внутри организации и в сторонней организации).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о назначении лиц, ответственных за проведение обучения по использованию (применению) средств индивидуальной защиты.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о создании комиссии по проверке знаний по вопросам использования (применения) средств индивидуальной защиты если создается отдельная комиссия.</a:t>
            </a:r>
          </a:p>
        </p:txBody>
      </p:sp>
    </p:spTree>
    <p:extLst>
      <p:ext uri="{BB962C8B-B14F-4D97-AF65-F5344CB8AC3E}">
        <p14:creationId xmlns:p14="http://schemas.microsoft.com/office/powerpoint/2010/main" val="201019291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151C3E-0EF4-4A27-8426-65A0DE1F1E5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4547" y="0"/>
            <a:ext cx="2467599" cy="26095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5128737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Правовая основа</a:t>
            </a:r>
            <a:endParaRPr lang="en-US" sz="28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179513" y="2753557"/>
            <a:ext cx="8784976" cy="182757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«Трудовой кодекс Российской Федерации» от 30.12.2001 № 197-ФЗ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Минтруда России от 29.10.2021 № 776н «Об утверждении Примерного положения о системе управления охраной труда»</a:t>
            </a:r>
          </a:p>
        </p:txBody>
      </p:sp>
    </p:spTree>
    <p:extLst>
      <p:ext uri="{BB962C8B-B14F-4D97-AF65-F5344CB8AC3E}">
        <p14:creationId xmlns:p14="http://schemas.microsoft.com/office/powerpoint/2010/main" val="127516174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Обучение безопасным методам и приемам выполнения работ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8496944" cy="43924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u="sng" dirty="0">
                <a:solidFill>
                  <a:srgbClr val="2646D0"/>
                </a:solidFill>
                <a:latin typeface="Arial Narrow" panose="020B0606020202030204" pitchFamily="34" charset="0"/>
              </a:rPr>
              <a:t>Локальные нормативные акты: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Положение об организации и проведении обучения безопасным методам и приемам выполнения работ (или раздел в положении по обучению по охране труда).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об утверждении перечня профессий и должностей работников, которым необходимо пройти обучение безопасным методам и приемам выполнения работ (с указанием места проведения обучения и программ обучения).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об утверждении программ обучения безопасным методам и приемам выполнения работ (или раздел в программе обучения по охране труда).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о назначении лиц, ответственных за проведение обучения безопасным методам и приемам выполнения работ.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об утверждении перечня работ повышенной опасности.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об утверждении перечня профессий и должностей работников, ответственных за организацию работ повышенной опасности.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о создании комиссии по проверке знаний безопасных методов и приемов выполнения работ (или единой комиссии по проверке знаний по охране труда).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3DB9441-1283-DCAC-9B0E-83E51EC35440}"/>
              </a:ext>
            </a:extLst>
          </p:cNvPr>
          <p:cNvSpPr/>
          <p:nvPr/>
        </p:nvSpPr>
        <p:spPr>
          <a:xfrm>
            <a:off x="323528" y="1772816"/>
            <a:ext cx="8496944" cy="43924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u="sng" dirty="0">
                <a:solidFill>
                  <a:srgbClr val="2646D0"/>
                </a:solidFill>
                <a:latin typeface="Arial Narrow" panose="020B0606020202030204" pitchFamily="34" charset="0"/>
              </a:rPr>
              <a:t>Локальные нормативные акты: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Положение об организации и проведении обучения безопасным методам и приемам выполнения работ (или раздел в положении по обучению по охране труда).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об утверждении перечня профессий и должностей работников, которым необходимо пройти обучение безопасным методам и приемам выполнения работ (с указанием места проведения обучения и программ обучения).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об утверждении программ обучения безопасным методам и приемам выполнения работ (или раздел в программе обучения по охране труда).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о назначении лиц, ответственных за проведение обучения безопасным методам и приемам выполнения работ.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Приказ об утверждении перечня работ повышенной опасности.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об утверждении перечня профессий и должностей работников, ответственных за организацию работ повышенной опасности.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о создании комиссии по проверке знаний безопасных методов и приемов выполнения работ (или единой комиссии по проверке знаний по охране труда).</a:t>
            </a:r>
          </a:p>
        </p:txBody>
      </p:sp>
    </p:spTree>
    <p:extLst>
      <p:ext uri="{BB962C8B-B14F-4D97-AF65-F5344CB8AC3E}">
        <p14:creationId xmlns:p14="http://schemas.microsoft.com/office/powerpoint/2010/main" val="28516417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Работы повышенной опасности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8712968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Минтруда России от 29.10.2021 № 776н «Об утверждении Примерного положения о системе управления охраной труда»</a:t>
            </a:r>
            <a:endParaRPr lang="ru-RU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Приложение №</a:t>
            </a:r>
            <a:r>
              <a:rPr lang="en-US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 2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Примерный перечень работ повышенной опасности, к которым предъявляются отдельные требования по организации работ и обучению работников.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2.13. Техническое обслуживание и ремонт объектов теплоснабжения и </a:t>
            </a:r>
            <a:r>
              <a:rPr lang="ru-RU" sz="2000" b="1" dirty="0" err="1">
                <a:solidFill>
                  <a:srgbClr val="2646D0"/>
                </a:solidFill>
                <a:latin typeface="Arial Narrow" panose="020B0606020202030204" pitchFamily="34" charset="0"/>
              </a:rPr>
              <a:t>теплопотребляющих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 установок.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5.1. Монтажные и ремонтные работы на высоте более 1,8 м от уровня пола без применения инвентарных лесов и подмостей.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7.1. Работы в замкнутых объемах, ограниченных пространствах и заглубленных емкостях.	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30. Приготовление растворов и электролитов.	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51. Работы, связанные с эксплуатацией бактерицидных установок.</a:t>
            </a:r>
          </a:p>
        </p:txBody>
      </p:sp>
    </p:spTree>
    <p:extLst>
      <p:ext uri="{BB962C8B-B14F-4D97-AF65-F5344CB8AC3E}">
        <p14:creationId xmlns:p14="http://schemas.microsoft.com/office/powerpoint/2010/main" val="13137075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Процедуры системы управления охраной труда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70B0FD0-FA55-A0C2-0EF1-B69246859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r="36"/>
          <a:stretch/>
        </p:blipFill>
        <p:spPr bwMode="auto">
          <a:xfrm>
            <a:off x="6016887" y="1772816"/>
            <a:ext cx="3127113" cy="2544571"/>
          </a:xfrm>
          <a:prstGeom prst="rect">
            <a:avLst/>
          </a:prstGeom>
          <a:solidFill>
            <a:schemeClr val="bg1">
              <a:alpha val="21000"/>
            </a:schemeClr>
          </a:solidFill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6768752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Обеспечительные процедуры: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Обеспечение работников средствами индивидуальной защиты;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Обеспечение работников смывающими и обезвреживающими средствами;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Деятельность совместной комиссии по охране труда;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Информирование работника об условиях труда на рабочем месте;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Обеспечение безопасности работников подрядных организаций;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Разработка и утверждение инструкций по охране труда;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Санитарно-бытовое обслуживание и медицинское обеспечение работников;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Социальное страхование работников;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Режим труда и отдыха;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Административно-общественный (трехступенчатый) контроль;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2646D0"/>
                </a:solidFill>
                <a:latin typeface="Arial Narrow" panose="020B0606020202030204" pitchFamily="34" charset="0"/>
              </a:rPr>
              <a:t>Другие процедуры с учетом специфики деятельности организации.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6793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Обеспечение работников средствами индивидуальной защиты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172819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Минздравсоцразвития России от 01.06.2009 № 290н «Об утверждении Межотраслевых правил обеспечения работников специальной одеждой, специальной обувью и другими средствами индивидуальной защиты»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72E1692A-3E58-AD67-E109-729E82B6F4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3073301" cy="158417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95536" y="3861048"/>
            <a:ext cx="5688632" cy="16561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u="sng" dirty="0">
                <a:solidFill>
                  <a:srgbClr val="2646D0"/>
                </a:solidFill>
                <a:latin typeface="Arial Narrow" panose="020B0606020202030204" pitchFamily="34" charset="0"/>
              </a:rPr>
              <a:t>Локальные нормативные акты: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Нормы бесплатной выдачи работникам средств индивидуальной защиты.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Порядок обеспечения работников средствами индивидуальной защиты</a:t>
            </a:r>
          </a:p>
        </p:txBody>
      </p:sp>
    </p:spTree>
    <p:extLst>
      <p:ext uri="{BB962C8B-B14F-4D97-AF65-F5344CB8AC3E}">
        <p14:creationId xmlns:p14="http://schemas.microsoft.com/office/powerpoint/2010/main" val="10324704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Обеспечение работников смывающими и обезвреживающими средствами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223224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Минздравсоцразвития России от 17.12.2010 № 1122н «Об утверждении типовых норм бесплатной выдачи работникам смывающих и (или) обезвреживающих средств и стандарта безопасности труда «Обеспечение работников смывающими и (или) обезвреживающими средствами»</a:t>
            </a:r>
          </a:p>
        </p:txBody>
      </p:sp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72E1692A-3E58-AD67-E109-729E82B6F4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3073301" cy="158417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95536" y="3861048"/>
            <a:ext cx="5688632" cy="15841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u="sng" dirty="0">
                <a:solidFill>
                  <a:srgbClr val="2646D0"/>
                </a:solidFill>
                <a:latin typeface="Arial Narrow" panose="020B0606020202030204" pitchFamily="34" charset="0"/>
              </a:rPr>
              <a:t>Локальные нормативные акты: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Нормы бесплатной выдачи работникам смывающих и (или) обезвреживающих средств.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Порядок обеспечения работников смывающими и (или) обезвреживающими средствами.</a:t>
            </a:r>
          </a:p>
        </p:txBody>
      </p:sp>
    </p:spTree>
    <p:extLst>
      <p:ext uri="{BB962C8B-B14F-4D97-AF65-F5344CB8AC3E}">
        <p14:creationId xmlns:p14="http://schemas.microsoft.com/office/powerpoint/2010/main" val="29323144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Совместная комиссия по охране труда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151216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Статья 224. Комитеты (комиссии) по охране труда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Минтруда России от 22.09.2021 № 650н «Об утверждении примерного положения о комитете (комиссии) по охране труда»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72E1692A-3E58-AD67-E109-729E82B6F4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3073301" cy="158417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95536" y="3140968"/>
            <a:ext cx="5688632" cy="1440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u="sng" dirty="0">
                <a:solidFill>
                  <a:srgbClr val="2646D0"/>
                </a:solidFill>
                <a:latin typeface="Arial Narrow" panose="020B0606020202030204" pitchFamily="34" charset="0"/>
              </a:rPr>
              <a:t>Локальные нормативные акты: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Положение о совместной комиссии по охране труда.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о создании комиссии.</a:t>
            </a:r>
          </a:p>
        </p:txBody>
      </p:sp>
    </p:spTree>
    <p:extLst>
      <p:ext uri="{BB962C8B-B14F-4D97-AF65-F5344CB8AC3E}">
        <p14:creationId xmlns:p14="http://schemas.microsoft.com/office/powerpoint/2010/main" val="38756728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Информирование работника об условиях труда на рабочем месте</a:t>
            </a:r>
          </a:p>
        </p:txBody>
      </p:sp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72E1692A-3E58-AD67-E109-729E82B6F4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3073301" cy="158417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6048672" cy="36004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Минтруда России от 29.10.2021 № 773н «Об утверждении форм (способов) информирования работников об их трудовых правах, включая право на безопасные условия и охрану труда, и примерного перечня информационных материалов в целях информирования работников об их трудовых правах, включая право на безопасные условия и охрану труда»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Минтруда России от 17.12.2021 № 894 «Об утверждении рекомендаций по размещению работодателем информационных материалов в целях информирования работников об их трудовых правах, включая право на безопасные условия и охрану труда»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95536" y="5373216"/>
            <a:ext cx="6048672" cy="10801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u="sng" dirty="0">
                <a:solidFill>
                  <a:srgbClr val="2646D0"/>
                </a:solidFill>
                <a:latin typeface="Arial Narrow" panose="020B0606020202030204" pitchFamily="34" charset="0"/>
              </a:rPr>
              <a:t>Локальные нормативные акты: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Порядок информирования работника об условиях труда на рабочем месте.</a:t>
            </a:r>
          </a:p>
        </p:txBody>
      </p:sp>
    </p:spTree>
    <p:extLst>
      <p:ext uri="{BB962C8B-B14F-4D97-AF65-F5344CB8AC3E}">
        <p14:creationId xmlns:p14="http://schemas.microsoft.com/office/powerpoint/2010/main" val="25857810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Обеспечение безопасности работников подрядных организаций</a:t>
            </a:r>
          </a:p>
        </p:txBody>
      </p:sp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72E1692A-3E58-AD67-E109-729E82B6F4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3073301" cy="158417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6048672" cy="201622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Минтруда России от 22.09.2021 № 656н «Об утверждении примерного перечня мероприятий по предотвращению случаев повреждения здоровья работников (при производстве работ (оказании услуг) на территории, находящейся под контролем другого работодателя (иного лица)»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95536" y="3717032"/>
            <a:ext cx="6048672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u="sng" dirty="0">
                <a:solidFill>
                  <a:srgbClr val="2646D0"/>
                </a:solidFill>
                <a:latin typeface="Arial Narrow" panose="020B0606020202030204" pitchFamily="34" charset="0"/>
              </a:rPr>
              <a:t>Локальные нормативные акты: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Порядок обеспечения безопасности работников подрядных организаций.</a:t>
            </a:r>
          </a:p>
        </p:txBody>
      </p:sp>
    </p:spTree>
    <p:extLst>
      <p:ext uri="{BB962C8B-B14F-4D97-AF65-F5344CB8AC3E}">
        <p14:creationId xmlns:p14="http://schemas.microsoft.com/office/powerpoint/2010/main" val="27676111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Инструкции по охране труда</a:t>
            </a:r>
          </a:p>
        </p:txBody>
      </p:sp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72E1692A-3E58-AD67-E109-729E82B6F4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3073301" cy="158417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6048672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Минтруда России от 29.10.2021 № 772н «Об утверждении основных требований к порядку разработки и содержанию правил и инструкций по охране труда, разрабатываемых работодателем»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95536" y="3429000"/>
            <a:ext cx="6048672" cy="16561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u="sng" dirty="0">
                <a:solidFill>
                  <a:srgbClr val="2646D0"/>
                </a:solidFill>
                <a:latin typeface="Arial Narrow" panose="020B0606020202030204" pitchFamily="34" charset="0"/>
              </a:rPr>
              <a:t>Локальные нормативные акты: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Порядок разработки и принятия инструкций по охране труда.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Инструкции по охране труда по должностям и по видам выполняемых работ.</a:t>
            </a:r>
          </a:p>
        </p:txBody>
      </p:sp>
    </p:spTree>
    <p:extLst>
      <p:ext uri="{BB962C8B-B14F-4D97-AF65-F5344CB8AC3E}">
        <p14:creationId xmlns:p14="http://schemas.microsoft.com/office/powerpoint/2010/main" val="30785228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Процедуры системы управления охраной труда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70B0FD0-FA55-A0C2-0EF1-B69246859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r="36"/>
          <a:stretch/>
        </p:blipFill>
        <p:spPr bwMode="auto">
          <a:xfrm>
            <a:off x="6016887" y="1772816"/>
            <a:ext cx="3127113" cy="2544571"/>
          </a:xfrm>
          <a:prstGeom prst="rect">
            <a:avLst/>
          </a:prstGeom>
          <a:solidFill>
            <a:schemeClr val="bg1">
              <a:alpha val="21000"/>
            </a:schemeClr>
          </a:solidFill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6552728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Процедуры реагирования: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Оказание первой помощи пострадавшим.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Учет микроповреждений.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Расследование несчастных случаев.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3795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Трудовой кодекс Российской Федерации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247193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Статья 214. Обязанности работодателя в области охраны труда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Работодатель обязан обеспечить: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…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создание и функционирование системы управления охраной труда;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164830-2BA4-2C03-1272-B5ADCD12B4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77668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Оказание первой помощи пострадавшим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6048672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Минздрава России от 15.12.2020 № 1331н «Об утверждении требований к комплектации медицинскими изделиями аптечки для оказания первой помощи работникам»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7AAFA8-9B24-B2A6-761B-E324BFB86E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778308"/>
            <a:ext cx="2771800" cy="241493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95536" y="3645024"/>
            <a:ext cx="6048672" cy="16561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u="sng" dirty="0">
                <a:solidFill>
                  <a:srgbClr val="2646D0"/>
                </a:solidFill>
                <a:latin typeface="Arial Narrow" panose="020B0606020202030204" pitchFamily="34" charset="0"/>
              </a:rPr>
              <a:t>Локальные нормативные акты: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Порядок комплектации медицинскими изделиями аптечки для оказания первой помощи работникам.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Инструкция по использованию аптечки для оказания первой помощи работникам.</a:t>
            </a:r>
          </a:p>
        </p:txBody>
      </p:sp>
    </p:spTree>
    <p:extLst>
      <p:ext uri="{BB962C8B-B14F-4D97-AF65-F5344CB8AC3E}">
        <p14:creationId xmlns:p14="http://schemas.microsoft.com/office/powerpoint/2010/main" val="32073500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Учет микроповреждений</a:t>
            </a:r>
          </a:p>
        </p:txBody>
      </p:sp>
      <p:pic>
        <p:nvPicPr>
          <p:cNvPr id="3" name="Рисунок 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72E1692A-3E58-AD67-E109-729E82B6F4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3073301" cy="158417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6048672" cy="151216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Статья 226. Микроповреждения (микротравмы)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Минтруда России от 15.09.2021 № 632н «Об утверждении рекомендаций по учету микроповреждений (микротравм) работников»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95536" y="3429000"/>
            <a:ext cx="6048672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u="sng" dirty="0">
                <a:solidFill>
                  <a:srgbClr val="2646D0"/>
                </a:solidFill>
                <a:latin typeface="Arial Narrow" panose="020B0606020202030204" pitchFamily="34" charset="0"/>
              </a:rPr>
              <a:t>Локальные нормативные акты: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Порядок учета и рассмотрения обстоятельств микроповреждений (микротравм) работников.</a:t>
            </a:r>
          </a:p>
        </p:txBody>
      </p:sp>
    </p:spTree>
    <p:extLst>
      <p:ext uri="{BB962C8B-B14F-4D97-AF65-F5344CB8AC3E}">
        <p14:creationId xmlns:p14="http://schemas.microsoft.com/office/powerpoint/2010/main" val="26834545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Расследование несчастных случаев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5D7726-CE94-9FFA-3799-005AFB3DDA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450" y="1772816"/>
            <a:ext cx="2923920" cy="158417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6048672" cy="266429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Статья 227. Несчастные случаи, подлежащие расследованию и учету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Минтруда России от 20.04.2022 № 223н «Об утверждении Положения об особенностях расследования несчастных случаев на производстве в отдельных отраслях и организациях, форм документов, соответствующих классификаторов, необходимых для расследования несчастных случаев на производстве»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95536" y="4509120"/>
            <a:ext cx="6048672" cy="1008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u="sng" dirty="0">
                <a:solidFill>
                  <a:srgbClr val="2646D0"/>
                </a:solidFill>
                <a:latin typeface="Arial Narrow" panose="020B0606020202030204" pitchFamily="34" charset="0"/>
              </a:rPr>
              <a:t>Локальные нормативные акты: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Порядок расследования несчастных случаев с работниками.</a:t>
            </a:r>
          </a:p>
        </p:txBody>
      </p:sp>
    </p:spTree>
    <p:extLst>
      <p:ext uri="{BB962C8B-B14F-4D97-AF65-F5344CB8AC3E}">
        <p14:creationId xmlns:p14="http://schemas.microsoft.com/office/powerpoint/2010/main" val="34781239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Система управления охраной труда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4365104"/>
            <a:ext cx="5688632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Положение о системе управления охраной труда: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Описывает взаимосвязи между локальными нормативными актами по охране труда.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 descr="Изображение выглядит как игрушка">
            <a:extLst>
              <a:ext uri="{FF2B5EF4-FFF2-40B4-BE49-F238E27FC236}">
                <a16:creationId xmlns:a16="http://schemas.microsoft.com/office/drawing/2014/main" id="{CADF4C96-3A71-4158-82C5-509EE8B0DB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3132348" cy="208823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D19DDB9-7A86-D244-2065-591D1746968F}"/>
              </a:ext>
            </a:extLst>
          </p:cNvPr>
          <p:cNvSpPr/>
          <p:nvPr/>
        </p:nvSpPr>
        <p:spPr>
          <a:xfrm>
            <a:off x="475928" y="2132856"/>
            <a:ext cx="5688632" cy="24482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Базовые процедуры.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Процедуры допуска работника.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Обеспечительные процедуры.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Процедуры реагирования.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9154817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Планирование мероприятий по охране труда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Приказ Минтруда России от 29.10.2021 № 776н «Об утверждении Примерного положения о системе управления охраной труда»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29. Планирование направлено на определение необходимого перечня мероприятий по охране труда, проводимых в рамках функционирования процессов (процедур) СУОТ.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30. В Плане мероприятий по охране труда организации рекомендуется указывать следующие примерные сведения: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а) наименование мероприятий;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б) ожидаемый результат по каждому мероприятию;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в) сроки реализации по каждому мероприятию;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г) ответственные лица за реализацию мероприятий;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д) выделяемые ресурсы и источники финансирования мероприятий.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A2FEE4-86AC-BF98-5A9E-2E5200444B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6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Наиболее часто встречающиеся нарушения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8496944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Не функционирует система управления охраной труда.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Нарушения порядка обучения о охране труда.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Нарушение порядка обеспечения работников средствами индивидуальной защиты и смывающими и обезвреживающими средствами.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Не проведена оценка профессиональных рисков или проведена формально.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4AD596-A0D6-CC60-72A4-879EE33FEE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617" y="3600400"/>
            <a:ext cx="5696766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07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F4F31F1-CBEE-43FB-A445-22480F6B0C07}"/>
              </a:ext>
            </a:extLst>
          </p:cNvPr>
          <p:cNvSpPr/>
          <p:nvPr/>
        </p:nvSpPr>
        <p:spPr>
          <a:xfrm>
            <a:off x="3167844" y="3126668"/>
            <a:ext cx="2808312" cy="60466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defRPr/>
            </a:pP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Спасибо за внимание!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92CD15A-5994-426E-9BE1-78A3D4258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4624"/>
            <a:ext cx="2109717" cy="351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66004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Трудовой кодекс Российской Федерации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247193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Статья 217. Система управления охраной труда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Система управления охраной труда - </a:t>
            </a: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комплекс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взаимосвязанных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 и </a:t>
            </a: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взаимодействующих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 между собой </a:t>
            </a: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элементов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, устанавливающих </a:t>
            </a: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политику и цели в области охраны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 труда у конкретного работодателя и </a:t>
            </a: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процедуры 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по достижению этих целей.</a:t>
            </a:r>
          </a:p>
        </p:txBody>
      </p:sp>
      <p:pic>
        <p:nvPicPr>
          <p:cNvPr id="4" name="Рисунок 3" descr="Изображение выглядит как игрушка">
            <a:extLst>
              <a:ext uri="{FF2B5EF4-FFF2-40B4-BE49-F238E27FC236}">
                <a16:creationId xmlns:a16="http://schemas.microsoft.com/office/drawing/2014/main" id="{CADF4C96-3A71-4158-82C5-509EE8B0DB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313234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3631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Приказ Минтруда России от 29.10.2021 № 776н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410445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9. Политика (стратегия) в области охраны труда является: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локальным актом 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или разделом локального акта работодателя, </a:t>
            </a: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 котором излагаются цели и мероприятия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, направленные на сохранение жизни и здоровья работников;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публичной декларацией работодателя 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о намерении и гарантированном выполнении им государственных нормативных требований охраны труда и </a:t>
            </a: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добровольно принятых на себя обязательств с учетом мнения выборного органа первичной профсоюзной организации 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или иного уполномоченного работниками органа.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164830-2BA4-2C03-1272-B5ADCD12B4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308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Трудовой кодекс Российской Федерации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247193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Статья 217. Система управления охраной труда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Система управления охраной труда - </a:t>
            </a: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комплекс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взаимосвязанных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 и </a:t>
            </a: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взаимодействующих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 между собой </a:t>
            </a: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элементов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, устанавливающих </a:t>
            </a: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политику и цели в области охраны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 труда у конкретного работодателя </a:t>
            </a: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и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процедуры </a:t>
            </a: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по достижению этих целей.</a:t>
            </a:r>
          </a:p>
        </p:txBody>
      </p:sp>
      <p:pic>
        <p:nvPicPr>
          <p:cNvPr id="2" name="Рисунок 1" descr="Изображение выглядит как игрушка">
            <a:extLst>
              <a:ext uri="{FF2B5EF4-FFF2-40B4-BE49-F238E27FC236}">
                <a16:creationId xmlns:a16="http://schemas.microsoft.com/office/drawing/2014/main" id="{D1BE119A-0E2D-776B-9224-C1BA23CF3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72816"/>
            <a:ext cx="313234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5861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Что такое ПРОЦЕДУРА?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247193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 Процедура – официально установленная </a:t>
            </a: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последовательность действий </a:t>
            </a: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для осуществления или выполнения чего-либо.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Синоним – </a:t>
            </a:r>
            <a:r>
              <a:rPr lang="ru-RU" sz="2000" b="1" dirty="0">
                <a:solidFill>
                  <a:srgbClr val="2646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Порядок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81B26F-D38A-B3F1-E519-66FBBEA2C2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1" y="1772816"/>
            <a:ext cx="3131840" cy="262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974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Процедуры системы управления охраной труда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247193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Статья 214. Обязанности работодателя в области охраны труда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…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Работодатель обязан обеспечить: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27 пунктов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70B0FD0-FA55-A0C2-0EF1-B69246859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r="36"/>
          <a:stretch/>
        </p:blipFill>
        <p:spPr bwMode="auto">
          <a:xfrm>
            <a:off x="6016887" y="1772816"/>
            <a:ext cx="3127113" cy="2544571"/>
          </a:xfrm>
          <a:prstGeom prst="rect">
            <a:avLst/>
          </a:prstGeom>
          <a:solidFill>
            <a:schemeClr val="bg1">
              <a:alpha val="21000"/>
            </a:schemeClr>
          </a:solidFill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</p:pic>
    </p:spTree>
    <p:extLst>
      <p:ext uri="{BB962C8B-B14F-4D97-AF65-F5344CB8AC3E}">
        <p14:creationId xmlns:p14="http://schemas.microsoft.com/office/powerpoint/2010/main" val="38304969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EE794-5372-40E4-9DD9-45ABA904C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629816"/>
            <a:ext cx="7272808" cy="1143000"/>
          </a:xfrm>
        </p:spPr>
        <p:txBody>
          <a:bodyPr anchor="ctr"/>
          <a:lstStyle/>
          <a:p>
            <a:r>
              <a:rPr 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Процедуры системы управления охраной труда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3B7E26-4E88-40C8-961F-7680FBEB64AC}"/>
              </a:ext>
            </a:extLst>
          </p:cNvPr>
          <p:cNvSpPr/>
          <p:nvPr/>
        </p:nvSpPr>
        <p:spPr>
          <a:xfrm>
            <a:off x="323528" y="1772816"/>
            <a:ext cx="5688632" cy="247193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Базовые процедуры: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специальная оценка условий труда;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оценка профессиональных рисков.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2646D0"/>
                </a:solidFill>
                <a:latin typeface="Arial Narrow" panose="020B0606020202030204" pitchFamily="34" charset="0"/>
              </a:rPr>
              <a:t>Результаты базовых процедур используются в остальных процедурах.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2646D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70B0FD0-FA55-A0C2-0EF1-B69246859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r="36"/>
          <a:stretch/>
        </p:blipFill>
        <p:spPr bwMode="auto">
          <a:xfrm>
            <a:off x="6016887" y="1772816"/>
            <a:ext cx="3127113" cy="2544571"/>
          </a:xfrm>
          <a:prstGeom prst="rect">
            <a:avLst/>
          </a:prstGeom>
          <a:solidFill>
            <a:schemeClr val="bg1">
              <a:alpha val="21000"/>
            </a:schemeClr>
          </a:solidFill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</p:pic>
    </p:spTree>
    <p:extLst>
      <p:ext uri="{BB962C8B-B14F-4D97-AF65-F5344CB8AC3E}">
        <p14:creationId xmlns:p14="http://schemas.microsoft.com/office/powerpoint/2010/main" val="18640099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Специальное оформление">
  <a:themeElements>
    <a:clrScheme name="1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13793</TotalTime>
  <Words>2248</Words>
  <Application>Microsoft Office PowerPoint</Application>
  <PresentationFormat>Экран (4:3)</PresentationFormat>
  <Paragraphs>217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Arial</vt:lpstr>
      <vt:lpstr>Arial Narrow</vt:lpstr>
      <vt:lpstr>Calibri</vt:lpstr>
      <vt:lpstr>Times New Roman</vt:lpstr>
      <vt:lpstr>Оформление по умолчанию</vt:lpstr>
      <vt:lpstr>Специальное оформление</vt:lpstr>
      <vt:lpstr>1_Специальное оформление</vt:lpstr>
      <vt:lpstr>Презентация PowerPoint</vt:lpstr>
      <vt:lpstr>Правовая основа</vt:lpstr>
      <vt:lpstr>Трудовой кодекс Российской Федерации</vt:lpstr>
      <vt:lpstr>Трудовой кодекс Российской Федерации</vt:lpstr>
      <vt:lpstr>Приказ Минтруда России от 29.10.2021 № 776н</vt:lpstr>
      <vt:lpstr>Трудовой кодекс Российской Федерации</vt:lpstr>
      <vt:lpstr>Что такое ПРОЦЕДУРА?</vt:lpstr>
      <vt:lpstr>Процедуры системы управления охраной труда</vt:lpstr>
      <vt:lpstr>Процедуры системы управления охраной труда</vt:lpstr>
      <vt:lpstr>Специальная оценка условий труда</vt:lpstr>
      <vt:lpstr>Оценка профессиональных рисков</vt:lpstr>
      <vt:lpstr>Процедуры системы управления охраной труда</vt:lpstr>
      <vt:lpstr>Психиатрическое освидетельствование</vt:lpstr>
      <vt:lpstr>Медицинские осмотры</vt:lpstr>
      <vt:lpstr>Обучение по охране труда</vt:lpstr>
      <vt:lpstr>Инструктажи по охране труда</vt:lpstr>
      <vt:lpstr>Стажировки по охране труда</vt:lpstr>
      <vt:lpstr>Обучение по оказанию первой помощи пострадавшим</vt:lpstr>
      <vt:lpstr>Обучение по использованию (применению) средств индивидуальной защиты</vt:lpstr>
      <vt:lpstr>Обучение безопасным методам и приемам выполнения работ</vt:lpstr>
      <vt:lpstr>Работы повышенной опасности</vt:lpstr>
      <vt:lpstr>Процедуры системы управления охраной труда</vt:lpstr>
      <vt:lpstr>Обеспечение работников средствами индивидуальной защиты</vt:lpstr>
      <vt:lpstr>Обеспечение работников смывающими и обезвреживающими средствами</vt:lpstr>
      <vt:lpstr>Совместная комиссия по охране труда</vt:lpstr>
      <vt:lpstr>Информирование работника об условиях труда на рабочем месте</vt:lpstr>
      <vt:lpstr>Обеспечение безопасности работников подрядных организаций</vt:lpstr>
      <vt:lpstr>Инструкции по охране труда</vt:lpstr>
      <vt:lpstr>Процедуры системы управления охраной труда</vt:lpstr>
      <vt:lpstr>Оказание первой помощи пострадавшим</vt:lpstr>
      <vt:lpstr>Учет микроповреждений</vt:lpstr>
      <vt:lpstr>Расследование несчастных случаев</vt:lpstr>
      <vt:lpstr>Система управления охраной труда</vt:lpstr>
      <vt:lpstr>Планирование мероприятий по охране труда</vt:lpstr>
      <vt:lpstr>Наиболее часто встречающиеся нарушения</vt:lpstr>
      <vt:lpstr>Презентация PowerPoint</vt:lpstr>
    </vt:vector>
  </TitlesOfParts>
  <Company>MoBIL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Sagaydak Valery</cp:lastModifiedBy>
  <cp:revision>993</cp:revision>
  <dcterms:created xsi:type="dcterms:W3CDTF">2012-07-09T18:19:04Z</dcterms:created>
  <dcterms:modified xsi:type="dcterms:W3CDTF">2023-04-12T03:57:23Z</dcterms:modified>
</cp:coreProperties>
</file>