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D2B9"/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6BA2C-09DD-40DA-A379-A0D7F3F51B85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0F2F8-CBA6-401F-A55F-3CA79FC352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537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6BA2C-09DD-40DA-A379-A0D7F3F51B85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0F2F8-CBA6-401F-A55F-3CA79FC352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979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6BA2C-09DD-40DA-A379-A0D7F3F51B85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0F2F8-CBA6-401F-A55F-3CA79FC352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951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6BA2C-09DD-40DA-A379-A0D7F3F51B85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0F2F8-CBA6-401F-A55F-3CA79FC352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269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6BA2C-09DD-40DA-A379-A0D7F3F51B85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0F2F8-CBA6-401F-A55F-3CA79FC352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210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6BA2C-09DD-40DA-A379-A0D7F3F51B85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0F2F8-CBA6-401F-A55F-3CA79FC352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18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6BA2C-09DD-40DA-A379-A0D7F3F51B85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0F2F8-CBA6-401F-A55F-3CA79FC352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081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6BA2C-09DD-40DA-A379-A0D7F3F51B85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0F2F8-CBA6-401F-A55F-3CA79FC352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689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6BA2C-09DD-40DA-A379-A0D7F3F51B85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0F2F8-CBA6-401F-A55F-3CA79FC352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538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6BA2C-09DD-40DA-A379-A0D7F3F51B85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0F2F8-CBA6-401F-A55F-3CA79FC352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817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6BA2C-09DD-40DA-A379-A0D7F3F51B85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0F2F8-CBA6-401F-A55F-3CA79FC352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911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86BA2C-09DD-40DA-A379-A0D7F3F51B85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90F2F8-CBA6-401F-A55F-3CA79FC352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408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10" Type="http://schemas.openxmlformats.org/officeDocument/2006/relationships/slide" Target="slide6.xml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g"/><Relationship Id="rId5" Type="http://schemas.openxmlformats.org/officeDocument/2006/relationships/image" Target="../media/image43.jpg"/><Relationship Id="rId4" Type="http://schemas.openxmlformats.org/officeDocument/2006/relationships/image" Target="../media/image42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Relationship Id="rId14" Type="http://schemas.openxmlformats.org/officeDocument/2006/relationships/slide" Target="slid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jpg"/><Relationship Id="rId4" Type="http://schemas.openxmlformats.org/officeDocument/2006/relationships/image" Target="../media/image5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5.jp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g"/><Relationship Id="rId5" Type="http://schemas.openxmlformats.org/officeDocument/2006/relationships/image" Target="../media/image63.jpg"/><Relationship Id="rId4" Type="http://schemas.openxmlformats.org/officeDocument/2006/relationships/image" Target="../media/image6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interest.r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" Target="slide1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image" Target="../media/image3.png"/><Relationship Id="rId4" Type="http://schemas.openxmlformats.org/officeDocument/2006/relationships/slide" Target="slide7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5772" y="217713"/>
            <a:ext cx="8005718" cy="1446550"/>
          </a:xfrm>
          <a:prstGeom prst="rect">
            <a:avLst/>
          </a:prstGeom>
          <a:noFill/>
          <a:scene3d>
            <a:camera prst="orthographicFront">
              <a:rot lat="1200000" lon="600000" rev="600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solidFill>
                  <a:srgbClr val="C00000"/>
                </a:solidFill>
                <a:latin typeface="Airfool" panose="02000500000000000000" pitchFamily="2" charset="0"/>
              </a:rPr>
              <a:t>Времена года</a:t>
            </a:r>
            <a:endParaRPr lang="ru-RU" sz="8800" b="1" dirty="0">
              <a:solidFill>
                <a:srgbClr val="C00000"/>
              </a:solidFill>
              <a:latin typeface="Airfool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67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45" y="451601"/>
            <a:ext cx="3683726" cy="58185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7977" y="451601"/>
            <a:ext cx="3683726" cy="58185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211" y="451601"/>
            <a:ext cx="3683726" cy="5818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89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706" y="0"/>
            <a:ext cx="4508588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150" y="300376"/>
            <a:ext cx="2136867" cy="29339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149" y="3572621"/>
            <a:ext cx="2136867" cy="29143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8983" y="300376"/>
            <a:ext cx="2136867" cy="29339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8983" y="3572621"/>
            <a:ext cx="2136867" cy="2927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98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78415">
            <a:off x="282906" y="2627263"/>
            <a:ext cx="1486162" cy="140429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778" y="836023"/>
            <a:ext cx="4365527" cy="46049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59" y="500231"/>
            <a:ext cx="5512101" cy="625019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72" b="17058"/>
          <a:stretch/>
        </p:blipFill>
        <p:spPr>
          <a:xfrm>
            <a:off x="7027190" y="4472411"/>
            <a:ext cx="4716230" cy="22780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0021" y="4604369"/>
            <a:ext cx="1107028" cy="106934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72" b="17058"/>
          <a:stretch/>
        </p:blipFill>
        <p:spPr>
          <a:xfrm>
            <a:off x="7027190" y="4472411"/>
            <a:ext cx="4716230" cy="22780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59" y="500231"/>
            <a:ext cx="5512101" cy="625019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785" y="789710"/>
            <a:ext cx="1128405" cy="106624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379" y="861692"/>
            <a:ext cx="4365527" cy="460498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06"/>
          <a:stretch/>
        </p:blipFill>
        <p:spPr>
          <a:xfrm>
            <a:off x="83412" y="3996150"/>
            <a:ext cx="1729451" cy="198909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552">
            <a:off x="410932" y="4637234"/>
            <a:ext cx="1263374" cy="122389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06"/>
          <a:stretch/>
        </p:blipFill>
        <p:spPr>
          <a:xfrm>
            <a:off x="86986" y="3996150"/>
            <a:ext cx="1729451" cy="1989098"/>
          </a:xfrm>
          <a:prstGeom prst="rect">
            <a:avLst/>
          </a:prstGeom>
        </p:spPr>
      </p:pic>
      <p:sp>
        <p:nvSpPr>
          <p:cNvPr id="16" name="Управляющая кнопка: в начало 15">
            <a:hlinkClick r:id="rId10" action="ppaction://hlinksldjump" highlightClick="1"/>
          </p:cNvPr>
          <p:cNvSpPr/>
          <p:nvPr/>
        </p:nvSpPr>
        <p:spPr>
          <a:xfrm>
            <a:off x="11705197" y="6548717"/>
            <a:ext cx="495423" cy="309283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1734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4.44444E-6 L 0.05455 -0.6273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1" y="-3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33333E-6 L 0.04415 -0.3893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1" y="-19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4.07407E-6 L 0.07187 0.03912 C 0.08698 0.04815 0.10976 0.05394 0.13333 0.05394 C 0.16028 0.05394 0.18216 0.04815 0.19713 0.03912 L 0.27018 -4.07407E-6 " pathEditMode="relative" rAng="0" ptsTypes="AAAAA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03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2.22222E-6 L 0.23567 -0.63959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84" y="-3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644" y="601760"/>
            <a:ext cx="3423785" cy="56901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496" y="601760"/>
            <a:ext cx="3423785" cy="56901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265" y="601760"/>
            <a:ext cx="3423785" cy="5690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5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304" y="107932"/>
            <a:ext cx="4366508" cy="661944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" r="2759"/>
          <a:stretch/>
        </p:blipFill>
        <p:spPr>
          <a:xfrm>
            <a:off x="943430" y="374398"/>
            <a:ext cx="2061028" cy="27162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15"/>
          <a:stretch/>
        </p:blipFill>
        <p:spPr>
          <a:xfrm>
            <a:off x="943430" y="3567541"/>
            <a:ext cx="2061028" cy="27162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1" t="3189" b="-1"/>
          <a:stretch/>
        </p:blipFill>
        <p:spPr>
          <a:xfrm>
            <a:off x="9114973" y="374398"/>
            <a:ext cx="2061028" cy="27162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0" r="1786" b="4829"/>
          <a:stretch/>
        </p:blipFill>
        <p:spPr>
          <a:xfrm>
            <a:off x="9114973" y="3567540"/>
            <a:ext cx="2061028" cy="2716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124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00"/>
                            </p:stCondLst>
                            <p:childTnLst>
                              <p:par>
                                <p:cTn id="2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/>
          <p:cNvGrpSpPr/>
          <p:nvPr/>
        </p:nvGrpSpPr>
        <p:grpSpPr>
          <a:xfrm>
            <a:off x="3958047" y="1920240"/>
            <a:ext cx="4506686" cy="4937760"/>
            <a:chOff x="3958047" y="1920240"/>
            <a:chExt cx="4506686" cy="493776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8047" y="1920240"/>
              <a:ext cx="4506686" cy="4820194"/>
            </a:xfrm>
            <a:prstGeom prst="rect">
              <a:avLst/>
            </a:prstGeom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7131" y="5238195"/>
              <a:ext cx="2677886" cy="1619805"/>
            </a:xfrm>
            <a:prstGeom prst="rect">
              <a:avLst/>
            </a:prstGeom>
          </p:spPr>
        </p:pic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00738">
            <a:off x="9978409" y="127248"/>
            <a:ext cx="2052162" cy="257389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718" y="107932"/>
            <a:ext cx="2160848" cy="22066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4892">
            <a:off x="2526274" y="648531"/>
            <a:ext cx="1762233" cy="237714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4948">
            <a:off x="647108" y="2680516"/>
            <a:ext cx="1404398" cy="269573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0873" y="4455000"/>
            <a:ext cx="2101806" cy="219086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559" y="-64569"/>
            <a:ext cx="2019029" cy="198480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40903">
            <a:off x="7858047" y="752133"/>
            <a:ext cx="1825651" cy="233621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669" y="4364635"/>
            <a:ext cx="1824308" cy="225719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32617">
            <a:off x="9698754" y="2369178"/>
            <a:ext cx="2287567" cy="2190636"/>
          </a:xfrm>
          <a:prstGeom prst="rect">
            <a:avLst/>
          </a:prstGeom>
        </p:spPr>
      </p:pic>
      <p:sp>
        <p:nvSpPr>
          <p:cNvPr id="18" name="Управляющая кнопка: в начало 17">
            <a:hlinkClick r:id="rId14" action="ppaction://hlinksldjump" highlightClick="1"/>
          </p:cNvPr>
          <p:cNvSpPr/>
          <p:nvPr/>
        </p:nvSpPr>
        <p:spPr>
          <a:xfrm>
            <a:off x="11703723" y="6481482"/>
            <a:ext cx="488277" cy="376518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251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0 L 0.325 0.018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50" y="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1.11111E-6 L -0.20833 0.2731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17" y="1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2.59259E-6 L -0.28945 0.11389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79" y="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7037E-7 L 0.50989 0.5020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95" y="2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4.07407E-6 L 0.27227 -0.0930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07" y="-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7.40741E-7 L -0.29453 -0.3798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27" y="-19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91" y="522507"/>
            <a:ext cx="3615290" cy="580364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255" y="522508"/>
            <a:ext cx="3615290" cy="58036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619" y="522507"/>
            <a:ext cx="3602445" cy="580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769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0" t="6553" r="6320" b="5747"/>
          <a:stretch/>
        </p:blipFill>
        <p:spPr>
          <a:xfrm>
            <a:off x="3879668" y="349432"/>
            <a:ext cx="4167052" cy="61558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5"/>
          <a:stretch/>
        </p:blipFill>
        <p:spPr>
          <a:xfrm>
            <a:off x="992777" y="349432"/>
            <a:ext cx="1998618" cy="27272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777" y="3427367"/>
            <a:ext cx="1998618" cy="27272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6"/>
          <a:stretch/>
        </p:blipFill>
        <p:spPr>
          <a:xfrm>
            <a:off x="9327968" y="349431"/>
            <a:ext cx="1971404" cy="27272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2"/>
          <a:stretch/>
        </p:blipFill>
        <p:spPr>
          <a:xfrm>
            <a:off x="9327968" y="3427367"/>
            <a:ext cx="1971404" cy="2727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989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00"/>
                            </p:stCondLst>
                            <p:childTnLst>
                              <p:par>
                                <p:cTn id="2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24" b="8748"/>
          <a:stretch/>
        </p:blipFill>
        <p:spPr>
          <a:xfrm>
            <a:off x="0" y="0"/>
            <a:ext cx="12192000" cy="36389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65" y="1973615"/>
            <a:ext cx="941721" cy="48843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939" y="2164416"/>
            <a:ext cx="941721" cy="41801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735" y="3471262"/>
            <a:ext cx="941721" cy="32657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684" y="3928188"/>
            <a:ext cx="941721" cy="252383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1837" y="4576570"/>
            <a:ext cx="941721" cy="187545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6369" y="4254473"/>
            <a:ext cx="941721" cy="125982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419091" y="6552310"/>
            <a:ext cx="52145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+mj-lt"/>
              </a:rPr>
              <a:t>Поставить сосульки от самой короткой до длинной</a:t>
            </a:r>
            <a:endParaRPr lang="ru-RU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1" name="Управляющая кнопка: в начало 10">
            <a:hlinkClick r:id="rId4" action="ppaction://hlinksldjump" highlightClick="1"/>
          </p:cNvPr>
          <p:cNvSpPr/>
          <p:nvPr/>
        </p:nvSpPr>
        <p:spPr>
          <a:xfrm>
            <a:off x="11698090" y="6578177"/>
            <a:ext cx="493910" cy="279823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61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29 -0.00741 L -0.6806 -0.313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672" y="-15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67 0.07847 L -0.11172 -0.2851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9" y="-18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093 0.02754 L -0.23216 -0.4134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68" y="-22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25 0.00694 L 0.69297 -0.2907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805" y="-14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08 -0.01157 L 0.14779 -0.3696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79" y="-17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5 -0.10972 L 0.225 -0.3597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63782" y="691718"/>
            <a:ext cx="79117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189057"/>
                </a:solidFill>
                <a:latin typeface="ArbatC" panose="02000505050000020003" pitchFamily="50" charset="-52"/>
              </a:rPr>
              <a:t>В презентации использованы интернет ресурсы- </a:t>
            </a:r>
            <a:r>
              <a:rPr lang="ru-RU" sz="2400" dirty="0" err="1">
                <a:solidFill>
                  <a:srgbClr val="189057"/>
                </a:solidFill>
                <a:latin typeface="ArbatC" panose="02000505050000020003" pitchFamily="50" charset="-52"/>
              </a:rPr>
              <a:t>Яндекс.ру</a:t>
            </a:r>
            <a:r>
              <a:rPr lang="ru-RU" sz="2400" dirty="0" smtClean="0">
                <a:solidFill>
                  <a:srgbClr val="189057"/>
                </a:solidFill>
                <a:latin typeface="ArbatC" panose="02000505050000020003" pitchFamily="50" charset="-52"/>
              </a:rPr>
              <a:t>.,</a:t>
            </a:r>
            <a:r>
              <a:rPr lang="en-US" sz="2400" dirty="0">
                <a:solidFill>
                  <a:srgbClr val="189057"/>
                </a:solidFill>
                <a:latin typeface="ArbatC" panose="02000505050000020003" pitchFamily="50" charset="-52"/>
              </a:rPr>
              <a:t> </a:t>
            </a:r>
            <a:r>
              <a:rPr lang="en-US" sz="2400" dirty="0">
                <a:solidFill>
                  <a:srgbClr val="189057"/>
                </a:solidFill>
                <a:latin typeface="ArbatC" panose="02000505050000020003" pitchFamily="50" charset="-52"/>
                <a:hlinkClick r:id="rId2"/>
              </a:rPr>
              <a:t>https://</a:t>
            </a:r>
            <a:r>
              <a:rPr lang="en-US" sz="2400" dirty="0" smtClean="0">
                <a:solidFill>
                  <a:srgbClr val="189057"/>
                </a:solidFill>
                <a:latin typeface="ArbatC" panose="02000505050000020003" pitchFamily="50" charset="-52"/>
                <a:hlinkClick r:id="rId2"/>
              </a:rPr>
              <a:t>www.pinterest.ru/</a:t>
            </a:r>
            <a:r>
              <a:rPr lang="en-US" sz="2400" dirty="0" smtClean="0">
                <a:solidFill>
                  <a:srgbClr val="189057"/>
                </a:solidFill>
                <a:latin typeface="ArbatC" panose="02000505050000020003" pitchFamily="50" charset="-52"/>
              </a:rPr>
              <a:t>, </a:t>
            </a:r>
            <a:r>
              <a:rPr lang="ru-RU" sz="2400" dirty="0" smtClean="0">
                <a:solidFill>
                  <a:srgbClr val="189057"/>
                </a:solidFill>
                <a:latin typeface="ArbatC" panose="02000505050000020003" pitchFamily="50" charset="-52"/>
              </a:rPr>
              <a:t>векторный </a:t>
            </a:r>
            <a:r>
              <a:rPr lang="ru-RU" sz="2400" dirty="0" smtClean="0">
                <a:solidFill>
                  <a:srgbClr val="189057"/>
                </a:solidFill>
                <a:latin typeface="ArbatC" panose="02000505050000020003" pitchFamily="50" charset="-52"/>
              </a:rPr>
              <a:t>рисунок</a:t>
            </a:r>
            <a:r>
              <a:rPr lang="ru-RU" sz="2400" dirty="0">
                <a:solidFill>
                  <a:srgbClr val="189057"/>
                </a:solidFill>
                <a:latin typeface="ArbatC" panose="02000505050000020003" pitchFamily="50" charset="-52"/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80605" y="2274837"/>
            <a:ext cx="867373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 smtClean="0">
              <a:solidFill>
                <a:srgbClr val="189057"/>
              </a:solidFill>
              <a:latin typeface="ArbatC" panose="02000505050000020003" pitchFamily="50" charset="-52"/>
            </a:endParaRPr>
          </a:p>
          <a:p>
            <a:pPr algn="ctr"/>
            <a:r>
              <a:rPr lang="ru-RU" sz="2400" dirty="0" smtClean="0">
                <a:solidFill>
                  <a:srgbClr val="189057"/>
                </a:solidFill>
                <a:latin typeface="ArbatC" panose="02000505050000020003" pitchFamily="50" charset="-52"/>
              </a:rPr>
              <a:t>Презентацию </a:t>
            </a:r>
            <a:r>
              <a:rPr lang="ru-RU" sz="2400" dirty="0">
                <a:solidFill>
                  <a:srgbClr val="189057"/>
                </a:solidFill>
                <a:latin typeface="ArbatC" panose="02000505050000020003" pitchFamily="50" charset="-52"/>
              </a:rPr>
              <a:t>составил </a:t>
            </a:r>
          </a:p>
          <a:p>
            <a:pPr algn="ctr"/>
            <a:r>
              <a:rPr lang="ru-RU" sz="2400" dirty="0">
                <a:solidFill>
                  <a:srgbClr val="189057"/>
                </a:solidFill>
                <a:latin typeface="ArbatC" panose="02000505050000020003" pitchFamily="50" charset="-52"/>
              </a:rPr>
              <a:t>воспитатель первой квалификационной категории</a:t>
            </a:r>
          </a:p>
          <a:p>
            <a:pPr algn="ctr"/>
            <a:r>
              <a:rPr lang="ru-RU" sz="2400" dirty="0">
                <a:solidFill>
                  <a:srgbClr val="189057"/>
                </a:solidFill>
                <a:latin typeface="ArbatC" panose="02000505050000020003" pitchFamily="50" charset="-52"/>
              </a:rPr>
              <a:t>Зуева Анна Михайловна</a:t>
            </a:r>
          </a:p>
          <a:p>
            <a:pPr algn="ctr"/>
            <a:r>
              <a:rPr lang="ru-RU" sz="2400" dirty="0">
                <a:solidFill>
                  <a:srgbClr val="189057"/>
                </a:solidFill>
                <a:latin typeface="ArbatC" panose="02000505050000020003" pitchFamily="50" charset="-52"/>
              </a:rPr>
              <a:t>МБДОУ детский сад №52 «Полянка» </a:t>
            </a:r>
          </a:p>
          <a:p>
            <a:pPr algn="ctr"/>
            <a:r>
              <a:rPr lang="ru-RU" sz="2400" dirty="0">
                <a:solidFill>
                  <a:srgbClr val="189057"/>
                </a:solidFill>
                <a:latin typeface="ArbatC" panose="02000505050000020003" pitchFamily="50" charset="-52"/>
              </a:rPr>
              <a:t>г. Пензы</a:t>
            </a:r>
          </a:p>
          <a:p>
            <a:pPr algn="ctr"/>
            <a:endParaRPr lang="ru-RU" sz="2400" dirty="0">
              <a:solidFill>
                <a:srgbClr val="189057"/>
              </a:solidFill>
              <a:latin typeface="ArbatC" panose="02000505050000020003" pitchFamily="50" charset="-52"/>
            </a:endParaRPr>
          </a:p>
          <a:p>
            <a:pPr algn="ctr"/>
            <a:endParaRPr lang="en-US" sz="2400" dirty="0" smtClean="0">
              <a:solidFill>
                <a:srgbClr val="189057"/>
              </a:solidFill>
              <a:latin typeface="ArbatC" panose="02000505050000020003" pitchFamily="50" charset="-52"/>
            </a:endParaRPr>
          </a:p>
          <a:p>
            <a:pPr algn="ctr"/>
            <a:endParaRPr lang="ru-RU" sz="2400" dirty="0">
              <a:solidFill>
                <a:srgbClr val="189057"/>
              </a:solidFill>
              <a:latin typeface="ArbatC" panose="02000505050000020003" pitchFamily="50" charset="-52"/>
            </a:endParaRPr>
          </a:p>
          <a:p>
            <a:pPr algn="ctr"/>
            <a:r>
              <a:rPr lang="ru-RU" sz="2400" dirty="0">
                <a:solidFill>
                  <a:srgbClr val="189057"/>
                </a:solidFill>
                <a:latin typeface="ArbatC" panose="02000505050000020003" pitchFamily="50" charset="-52"/>
              </a:rPr>
              <a:t>2020 год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10079" y="6327168"/>
            <a:ext cx="60147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222222"/>
                </a:solidFill>
                <a:latin typeface="verdana" panose="020B0604030504040204" pitchFamily="34" charset="0"/>
              </a:rPr>
              <a:t>Презентация опубликована на сайте - viki.rdf.ru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874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164719"/>
              </p:ext>
            </p:extLst>
          </p:nvPr>
        </p:nvGraphicFramePr>
        <p:xfrm>
          <a:off x="754741" y="362857"/>
          <a:ext cx="11016344" cy="60816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508172">
                  <a:extLst>
                    <a:ext uri="{9D8B030D-6E8A-4147-A177-3AD203B41FA5}">
                      <a16:colId xmlns:a16="http://schemas.microsoft.com/office/drawing/2014/main" val="2969558649"/>
                    </a:ext>
                  </a:extLst>
                </a:gridCol>
                <a:gridCol w="5508172">
                  <a:extLst>
                    <a:ext uri="{9D8B030D-6E8A-4147-A177-3AD203B41FA5}">
                      <a16:colId xmlns:a16="http://schemas.microsoft.com/office/drawing/2014/main" val="3141623426"/>
                    </a:ext>
                  </a:extLst>
                </a:gridCol>
              </a:tblGrid>
              <a:tr h="30408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66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500862"/>
                  </a:ext>
                </a:extLst>
              </a:tr>
              <a:tr h="30408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D2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0578919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110" y="3348606"/>
            <a:ext cx="3106057" cy="313330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7484" y="223547"/>
            <a:ext cx="3294744" cy="31801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4"/>
          <a:stretch/>
        </p:blipFill>
        <p:spPr>
          <a:xfrm>
            <a:off x="1727336" y="325475"/>
            <a:ext cx="3207521" cy="3078217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7212" y="3135244"/>
            <a:ext cx="3125016" cy="3069706"/>
          </a:xfrm>
          <a:prstGeom prst="rect">
            <a:avLst/>
          </a:prstGeom>
        </p:spPr>
      </p:pic>
      <p:sp>
        <p:nvSpPr>
          <p:cNvPr id="7" name="Стрелка вверх 6"/>
          <p:cNvSpPr/>
          <p:nvPr/>
        </p:nvSpPr>
        <p:spPr>
          <a:xfrm rot="1665034">
            <a:off x="6014985" y="2021793"/>
            <a:ext cx="1031559" cy="1527771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805050" y="3055040"/>
            <a:ext cx="740228" cy="675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70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164719"/>
              </p:ext>
            </p:extLst>
          </p:nvPr>
        </p:nvGraphicFramePr>
        <p:xfrm>
          <a:off x="754741" y="362857"/>
          <a:ext cx="11016344" cy="60816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508172">
                  <a:extLst>
                    <a:ext uri="{9D8B030D-6E8A-4147-A177-3AD203B41FA5}">
                      <a16:colId xmlns:a16="http://schemas.microsoft.com/office/drawing/2014/main" val="2969558649"/>
                    </a:ext>
                  </a:extLst>
                </a:gridCol>
                <a:gridCol w="5508172">
                  <a:extLst>
                    <a:ext uri="{9D8B030D-6E8A-4147-A177-3AD203B41FA5}">
                      <a16:colId xmlns:a16="http://schemas.microsoft.com/office/drawing/2014/main" val="3141623426"/>
                    </a:ext>
                  </a:extLst>
                </a:gridCol>
              </a:tblGrid>
              <a:tr h="30408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66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500862"/>
                  </a:ext>
                </a:extLst>
              </a:tr>
              <a:tr h="30408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D2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0578919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110" y="3348606"/>
            <a:ext cx="3106057" cy="313330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7484" y="223547"/>
            <a:ext cx="3294744" cy="31801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4"/>
          <a:stretch/>
        </p:blipFill>
        <p:spPr>
          <a:xfrm>
            <a:off x="1727336" y="325475"/>
            <a:ext cx="3207521" cy="3078217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7212" y="3135244"/>
            <a:ext cx="3125016" cy="3069706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 rot="5400000">
            <a:off x="6122157" y="2828066"/>
            <a:ext cx="1241494" cy="1709099"/>
            <a:chOff x="5805050" y="2021793"/>
            <a:chExt cx="1241494" cy="1709099"/>
          </a:xfrm>
        </p:grpSpPr>
        <p:sp>
          <p:nvSpPr>
            <p:cNvPr id="7" name="Стрелка вверх 6"/>
            <p:cNvSpPr/>
            <p:nvPr/>
          </p:nvSpPr>
          <p:spPr>
            <a:xfrm rot="1665034">
              <a:off x="6014985" y="2021793"/>
              <a:ext cx="1031559" cy="1527771"/>
            </a:xfrm>
            <a:prstGeom prst="up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>
              <a:off x="5805050" y="3055040"/>
              <a:ext cx="740228" cy="67585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603523666"/>
      </p:ext>
    </p:extLst>
  </p:cSld>
  <p:clrMapOvr>
    <a:masterClrMapping/>
  </p:clrMapOvr>
  <p:transition spd="slow" advClick="0" advTm="1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164719"/>
              </p:ext>
            </p:extLst>
          </p:nvPr>
        </p:nvGraphicFramePr>
        <p:xfrm>
          <a:off x="754741" y="362857"/>
          <a:ext cx="11016344" cy="60816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508172">
                  <a:extLst>
                    <a:ext uri="{9D8B030D-6E8A-4147-A177-3AD203B41FA5}">
                      <a16:colId xmlns:a16="http://schemas.microsoft.com/office/drawing/2014/main" val="2969558649"/>
                    </a:ext>
                  </a:extLst>
                </a:gridCol>
                <a:gridCol w="5508172">
                  <a:extLst>
                    <a:ext uri="{9D8B030D-6E8A-4147-A177-3AD203B41FA5}">
                      <a16:colId xmlns:a16="http://schemas.microsoft.com/office/drawing/2014/main" val="3141623426"/>
                    </a:ext>
                  </a:extLst>
                </a:gridCol>
              </a:tblGrid>
              <a:tr h="30408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66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500862"/>
                  </a:ext>
                </a:extLst>
              </a:tr>
              <a:tr h="30408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D2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0578919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110" y="3348606"/>
            <a:ext cx="3106057" cy="313330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7484" y="223547"/>
            <a:ext cx="3294744" cy="31801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4"/>
          <a:stretch/>
        </p:blipFill>
        <p:spPr>
          <a:xfrm>
            <a:off x="1727336" y="325475"/>
            <a:ext cx="3207521" cy="3078217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7212" y="3135244"/>
            <a:ext cx="3125016" cy="3069706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 rot="11500607">
            <a:off x="5286704" y="3098209"/>
            <a:ext cx="1241494" cy="1709099"/>
            <a:chOff x="5805050" y="2021793"/>
            <a:chExt cx="1241494" cy="1709099"/>
          </a:xfrm>
        </p:grpSpPr>
        <p:sp>
          <p:nvSpPr>
            <p:cNvPr id="7" name="Стрелка вверх 6"/>
            <p:cNvSpPr/>
            <p:nvPr/>
          </p:nvSpPr>
          <p:spPr>
            <a:xfrm rot="1665034">
              <a:off x="6014985" y="2021793"/>
              <a:ext cx="1031559" cy="1527771"/>
            </a:xfrm>
            <a:prstGeom prst="up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>
              <a:off x="5805050" y="3055040"/>
              <a:ext cx="740228" cy="67585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889813432"/>
      </p:ext>
    </p:extLst>
  </p:cSld>
  <p:clrMapOvr>
    <a:masterClrMapping/>
  </p:clrMapOvr>
  <p:transition spd="slow" advClick="0" advTm="1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164719"/>
              </p:ext>
            </p:extLst>
          </p:nvPr>
        </p:nvGraphicFramePr>
        <p:xfrm>
          <a:off x="754741" y="362857"/>
          <a:ext cx="11016344" cy="60816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508172">
                  <a:extLst>
                    <a:ext uri="{9D8B030D-6E8A-4147-A177-3AD203B41FA5}">
                      <a16:colId xmlns:a16="http://schemas.microsoft.com/office/drawing/2014/main" val="2969558649"/>
                    </a:ext>
                  </a:extLst>
                </a:gridCol>
                <a:gridCol w="5508172">
                  <a:extLst>
                    <a:ext uri="{9D8B030D-6E8A-4147-A177-3AD203B41FA5}">
                      <a16:colId xmlns:a16="http://schemas.microsoft.com/office/drawing/2014/main" val="3141623426"/>
                    </a:ext>
                  </a:extLst>
                </a:gridCol>
              </a:tblGrid>
              <a:tr h="30408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66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500862"/>
                  </a:ext>
                </a:extLst>
              </a:tr>
              <a:tr h="30408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D2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0578919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110" y="3348606"/>
            <a:ext cx="3106057" cy="313330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7484" y="223547"/>
            <a:ext cx="3294744" cy="3180145"/>
          </a:xfrm>
          <a:prstGeom prst="rect">
            <a:avLst/>
          </a:prstGeom>
        </p:spPr>
      </p:pic>
      <p:pic>
        <p:nvPicPr>
          <p:cNvPr id="5" name="Рисунок 4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4"/>
          <a:stretch/>
        </p:blipFill>
        <p:spPr>
          <a:xfrm>
            <a:off x="1727336" y="325475"/>
            <a:ext cx="3207521" cy="3078217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7212" y="3135244"/>
            <a:ext cx="3125016" cy="3069706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 rot="17237079">
            <a:off x="5267608" y="2280694"/>
            <a:ext cx="1241494" cy="1709099"/>
            <a:chOff x="5805050" y="2021793"/>
            <a:chExt cx="1241494" cy="1709099"/>
          </a:xfrm>
        </p:grpSpPr>
        <p:sp>
          <p:nvSpPr>
            <p:cNvPr id="7" name="Стрелка вверх 6"/>
            <p:cNvSpPr/>
            <p:nvPr/>
          </p:nvSpPr>
          <p:spPr>
            <a:xfrm rot="1665034">
              <a:off x="6014985" y="2021793"/>
              <a:ext cx="1031559" cy="1527771"/>
            </a:xfrm>
            <a:prstGeom prst="up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>
              <a:off x="5805050" y="3055040"/>
              <a:ext cx="740228" cy="67585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900604440"/>
      </p:ext>
    </p:extLst>
  </p:cSld>
  <p:clrMapOvr>
    <a:masterClrMapping/>
  </p:clrMapOvr>
  <p:transition spd="slow" advClick="0" advTm="1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164719"/>
              </p:ext>
            </p:extLst>
          </p:nvPr>
        </p:nvGraphicFramePr>
        <p:xfrm>
          <a:off x="754741" y="362857"/>
          <a:ext cx="11016344" cy="60816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508172">
                  <a:extLst>
                    <a:ext uri="{9D8B030D-6E8A-4147-A177-3AD203B41FA5}">
                      <a16:colId xmlns:a16="http://schemas.microsoft.com/office/drawing/2014/main" val="2969558649"/>
                    </a:ext>
                  </a:extLst>
                </a:gridCol>
                <a:gridCol w="5508172">
                  <a:extLst>
                    <a:ext uri="{9D8B030D-6E8A-4147-A177-3AD203B41FA5}">
                      <a16:colId xmlns:a16="http://schemas.microsoft.com/office/drawing/2014/main" val="3141623426"/>
                    </a:ext>
                  </a:extLst>
                </a:gridCol>
              </a:tblGrid>
              <a:tr h="30408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66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500862"/>
                  </a:ext>
                </a:extLst>
              </a:tr>
              <a:tr h="30408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D2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0578919"/>
                  </a:ext>
                </a:extLst>
              </a:tr>
            </a:tbl>
          </a:graphicData>
        </a:graphic>
      </p:graphicFrame>
      <p:pic>
        <p:nvPicPr>
          <p:cNvPr id="3" name="Рисунок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110" y="3348606"/>
            <a:ext cx="3106057" cy="3133303"/>
          </a:xfrm>
          <a:prstGeom prst="rect">
            <a:avLst/>
          </a:prstGeom>
        </p:spPr>
      </p:pic>
      <p:pic>
        <p:nvPicPr>
          <p:cNvPr id="2" name="Рисунок 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7484" y="223547"/>
            <a:ext cx="3294744" cy="3180145"/>
          </a:xfrm>
          <a:prstGeom prst="rect">
            <a:avLst/>
          </a:prstGeom>
        </p:spPr>
      </p:pic>
      <p:pic>
        <p:nvPicPr>
          <p:cNvPr id="5" name="Рисунок 4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4"/>
          <a:stretch/>
        </p:blipFill>
        <p:spPr>
          <a:xfrm>
            <a:off x="1727336" y="325475"/>
            <a:ext cx="3207521" cy="3078217"/>
          </a:xfrm>
          <a:prstGeom prst="rect">
            <a:avLst/>
          </a:prstGeom>
          <a:noFill/>
        </p:spPr>
      </p:pic>
      <p:pic>
        <p:nvPicPr>
          <p:cNvPr id="4" name="Рисунок 3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7212" y="3135244"/>
            <a:ext cx="3125016" cy="306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557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258" y="757267"/>
            <a:ext cx="3574142" cy="530063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1" y="757267"/>
            <a:ext cx="3574142" cy="53006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372" y="757267"/>
            <a:ext cx="3574142" cy="530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47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204" y="248194"/>
            <a:ext cx="5132856" cy="66098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7" t="2506" b="2506"/>
          <a:stretch/>
        </p:blipFill>
        <p:spPr>
          <a:xfrm>
            <a:off x="783770" y="248194"/>
            <a:ext cx="2207623" cy="30128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8" t="6126" r="4285"/>
          <a:stretch/>
        </p:blipFill>
        <p:spPr>
          <a:xfrm>
            <a:off x="711601" y="3553096"/>
            <a:ext cx="2279792" cy="30436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5" b="4687"/>
          <a:stretch/>
        </p:blipFill>
        <p:spPr>
          <a:xfrm>
            <a:off x="8906473" y="248194"/>
            <a:ext cx="2243708" cy="30128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" t="2058" b="-1"/>
          <a:stretch/>
        </p:blipFill>
        <p:spPr>
          <a:xfrm>
            <a:off x="8906473" y="3553096"/>
            <a:ext cx="2243708" cy="301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459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Таблица 1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94022728"/>
              </p:ext>
            </p:extLst>
          </p:nvPr>
        </p:nvGraphicFramePr>
        <p:xfrm>
          <a:off x="634273" y="208633"/>
          <a:ext cx="4982755" cy="64169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982755">
                  <a:extLst>
                    <a:ext uri="{9D8B030D-6E8A-4147-A177-3AD203B41FA5}">
                      <a16:colId xmlns:a16="http://schemas.microsoft.com/office/drawing/2014/main" val="810143447"/>
                    </a:ext>
                  </a:extLst>
                </a:gridCol>
              </a:tblGrid>
              <a:tr h="1283389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Anime Ace v3" panose="02050604050505020204" pitchFamily="18" charset="0"/>
                        </a:rPr>
                        <a:t>5</a:t>
                      </a:r>
                      <a:endParaRPr lang="ru-RU" sz="4400" dirty="0">
                        <a:latin typeface="Anime Ace v3" panose="020506040505050202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50913889"/>
                  </a:ext>
                </a:extLst>
              </a:tr>
              <a:tr h="1283389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Anime Ace v3" panose="02050604050505020204" pitchFamily="18" charset="0"/>
                        </a:rPr>
                        <a:t>4</a:t>
                      </a:r>
                      <a:endParaRPr lang="ru-RU" sz="4400" dirty="0">
                        <a:latin typeface="Anime Ace v3" panose="020506040505050202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7549419"/>
                  </a:ext>
                </a:extLst>
              </a:tr>
              <a:tr h="1283389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Anime Ace v3" panose="02050604050505020204" pitchFamily="18" charset="0"/>
                        </a:rPr>
                        <a:t>3</a:t>
                      </a:r>
                      <a:endParaRPr lang="ru-RU" sz="4400" dirty="0">
                        <a:latin typeface="Anime Ace v3" panose="020506040505050202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1735070"/>
                  </a:ext>
                </a:extLst>
              </a:tr>
              <a:tr h="1283389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Anime Ace v3" panose="02050604050505020204" pitchFamily="18" charset="0"/>
                        </a:rPr>
                        <a:t>2</a:t>
                      </a:r>
                      <a:endParaRPr lang="ru-RU" sz="4400" dirty="0">
                        <a:latin typeface="Anime Ace v3" panose="020506040505050202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3345038"/>
                  </a:ext>
                </a:extLst>
              </a:tr>
              <a:tr h="128338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0" dirty="0" smtClean="0">
                          <a:latin typeface="Anime Ace v3" panose="02050604050505020204" pitchFamily="18" charset="0"/>
                        </a:rPr>
                        <a:t>1</a:t>
                      </a:r>
                    </a:p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1764820"/>
                  </a:ext>
                </a:extLst>
              </a:tr>
            </a:tbl>
          </a:graphicData>
        </a:graphic>
      </p:graphicFrame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5"/>
          <a:stretch/>
        </p:blipFill>
        <p:spPr>
          <a:xfrm>
            <a:off x="6656242" y="93348"/>
            <a:ext cx="4982760" cy="128324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3"/>
          <a:stretch/>
        </p:blipFill>
        <p:spPr>
          <a:xfrm>
            <a:off x="6656242" y="5514865"/>
            <a:ext cx="4982757" cy="128324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"/>
          <a:stretch/>
        </p:blipFill>
        <p:spPr>
          <a:xfrm>
            <a:off x="6656242" y="2770494"/>
            <a:ext cx="4982756" cy="129322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"/>
          <a:stretch/>
        </p:blipFill>
        <p:spPr>
          <a:xfrm>
            <a:off x="6656242" y="4166310"/>
            <a:ext cx="4982761" cy="126401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6242" y="1439992"/>
            <a:ext cx="4982760" cy="1254036"/>
          </a:xfrm>
          <a:prstGeom prst="rect">
            <a:avLst/>
          </a:prstGeom>
        </p:spPr>
      </p:pic>
      <p:sp>
        <p:nvSpPr>
          <p:cNvPr id="18" name="Управляющая кнопка: в начало 17">
            <a:hlinkClick r:id="rId8" action="ppaction://hlinksldjump" highlightClick="1"/>
          </p:cNvPr>
          <p:cNvSpPr/>
          <p:nvPr/>
        </p:nvSpPr>
        <p:spPr>
          <a:xfrm>
            <a:off x="11813178" y="6317858"/>
            <a:ext cx="378822" cy="480248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2695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1.11111E-6 L -0.4944 0.5710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27" y="28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2.96296E-6 L -0.4944 -0.0152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2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4.81481E-6 L -0.49323 -0.3995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61" y="-19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1.85185E-6 L -0.4931 -0.1858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61" y="-9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4.07407E-6 L -0.49414 0.0166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14" y="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</TotalTime>
  <Words>56</Words>
  <Application>Microsoft Office PowerPoint</Application>
  <PresentationFormat>Широкоэкранный</PresentationFormat>
  <Paragraphs>19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Airfool</vt:lpstr>
      <vt:lpstr>Anime Ace v3</vt:lpstr>
      <vt:lpstr>ArbatC</vt:lpstr>
      <vt:lpstr>Arial</vt:lpstr>
      <vt:lpstr>Calibri</vt:lpstr>
      <vt:lpstr>Calibri Light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 зуева</dc:creator>
  <cp:lastModifiedBy>анна зуева</cp:lastModifiedBy>
  <cp:revision>30</cp:revision>
  <dcterms:created xsi:type="dcterms:W3CDTF">2020-04-19T08:39:28Z</dcterms:created>
  <dcterms:modified xsi:type="dcterms:W3CDTF">2020-04-20T04:40:21Z</dcterms:modified>
</cp:coreProperties>
</file>